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66"/>
  </p:notesMasterIdLst>
  <p:handoutMasterIdLst>
    <p:handoutMasterId r:id="rId67"/>
  </p:handoutMasterIdLst>
  <p:sldIdLst>
    <p:sldId id="256" r:id="rId2"/>
    <p:sldId id="519" r:id="rId3"/>
    <p:sldId id="505" r:id="rId4"/>
    <p:sldId id="507" r:id="rId5"/>
    <p:sldId id="508" r:id="rId6"/>
    <p:sldId id="283" r:id="rId7"/>
    <p:sldId id="408" r:id="rId8"/>
    <p:sldId id="284" r:id="rId9"/>
    <p:sldId id="285" r:id="rId10"/>
    <p:sldId id="345" r:id="rId11"/>
    <p:sldId id="354" r:id="rId12"/>
    <p:sldId id="355" r:id="rId13"/>
    <p:sldId id="358" r:id="rId14"/>
    <p:sldId id="359" r:id="rId15"/>
    <p:sldId id="356" r:id="rId16"/>
    <p:sldId id="357" r:id="rId17"/>
    <p:sldId id="488" r:id="rId18"/>
    <p:sldId id="489" r:id="rId19"/>
    <p:sldId id="360" r:id="rId20"/>
    <p:sldId id="282" r:id="rId21"/>
    <p:sldId id="367" r:id="rId22"/>
    <p:sldId id="368" r:id="rId23"/>
    <p:sldId id="490" r:id="rId24"/>
    <p:sldId id="491" r:id="rId25"/>
    <p:sldId id="369" r:id="rId26"/>
    <p:sldId id="509" r:id="rId27"/>
    <p:sldId id="511" r:id="rId28"/>
    <p:sldId id="512" r:id="rId29"/>
    <p:sldId id="518" r:id="rId30"/>
    <p:sldId id="362" r:id="rId31"/>
    <p:sldId id="363" r:id="rId32"/>
    <p:sldId id="370" r:id="rId33"/>
    <p:sldId id="503" r:id="rId34"/>
    <p:sldId id="504" r:id="rId35"/>
    <p:sldId id="516" r:id="rId36"/>
    <p:sldId id="371" r:id="rId37"/>
    <p:sldId id="297" r:id="rId38"/>
    <p:sldId id="300" r:id="rId39"/>
    <p:sldId id="301" r:id="rId40"/>
    <p:sldId id="302" r:id="rId41"/>
    <p:sldId id="303" r:id="rId42"/>
    <p:sldId id="492" r:id="rId43"/>
    <p:sldId id="493" r:id="rId44"/>
    <p:sldId id="372" r:id="rId45"/>
    <p:sldId id="364" r:id="rId46"/>
    <p:sldId id="373" r:id="rId47"/>
    <p:sldId id="374" r:id="rId48"/>
    <p:sldId id="375" r:id="rId49"/>
    <p:sldId id="376" r:id="rId50"/>
    <p:sldId id="379" r:id="rId51"/>
    <p:sldId id="391" r:id="rId52"/>
    <p:sldId id="405" r:id="rId53"/>
    <p:sldId id="406" r:id="rId54"/>
    <p:sldId id="407" r:id="rId55"/>
    <p:sldId id="498" r:id="rId56"/>
    <p:sldId id="499" r:id="rId57"/>
    <p:sldId id="517" r:id="rId58"/>
    <p:sldId id="510" r:id="rId59"/>
    <p:sldId id="514" r:id="rId60"/>
    <p:sldId id="495" r:id="rId61"/>
    <p:sldId id="496" r:id="rId62"/>
    <p:sldId id="515" r:id="rId63"/>
    <p:sldId id="500" r:id="rId64"/>
    <p:sldId id="501" r:id="rId65"/>
  </p:sldIdLst>
  <p:sldSz cx="9144000" cy="6858000" type="screen4x3"/>
  <p:notesSz cx="9144000" cy="6858000"/>
  <p:defaultTextStyle>
    <a:defPPr>
      <a:defRPr lang="en-US"/>
    </a:defPPr>
    <a:lvl1pPr algn="l" rtl="0" fontAlgn="base">
      <a:spcBef>
        <a:spcPct val="0"/>
      </a:spcBef>
      <a:spcAft>
        <a:spcPct val="0"/>
      </a:spcAft>
      <a:defRPr kern="1200">
        <a:solidFill>
          <a:schemeClr val="tx1"/>
        </a:solidFill>
        <a:latin typeface="Arial" pitchFamily="-109" charset="0"/>
        <a:ea typeface="+mn-ea"/>
        <a:cs typeface="+mn-cs"/>
      </a:defRPr>
    </a:lvl1pPr>
    <a:lvl2pPr marL="457200" algn="l" rtl="0" fontAlgn="base">
      <a:spcBef>
        <a:spcPct val="0"/>
      </a:spcBef>
      <a:spcAft>
        <a:spcPct val="0"/>
      </a:spcAft>
      <a:defRPr kern="1200">
        <a:solidFill>
          <a:schemeClr val="tx1"/>
        </a:solidFill>
        <a:latin typeface="Arial" pitchFamily="-109" charset="0"/>
        <a:ea typeface="+mn-ea"/>
        <a:cs typeface="+mn-cs"/>
      </a:defRPr>
    </a:lvl2pPr>
    <a:lvl3pPr marL="914400" algn="l" rtl="0" fontAlgn="base">
      <a:spcBef>
        <a:spcPct val="0"/>
      </a:spcBef>
      <a:spcAft>
        <a:spcPct val="0"/>
      </a:spcAft>
      <a:defRPr kern="1200">
        <a:solidFill>
          <a:schemeClr val="tx1"/>
        </a:solidFill>
        <a:latin typeface="Arial" pitchFamily="-109" charset="0"/>
        <a:ea typeface="+mn-ea"/>
        <a:cs typeface="+mn-cs"/>
      </a:defRPr>
    </a:lvl3pPr>
    <a:lvl4pPr marL="1371600" algn="l" rtl="0" fontAlgn="base">
      <a:spcBef>
        <a:spcPct val="0"/>
      </a:spcBef>
      <a:spcAft>
        <a:spcPct val="0"/>
      </a:spcAft>
      <a:defRPr kern="1200">
        <a:solidFill>
          <a:schemeClr val="tx1"/>
        </a:solidFill>
        <a:latin typeface="Arial" pitchFamily="-109" charset="0"/>
        <a:ea typeface="+mn-ea"/>
        <a:cs typeface="+mn-cs"/>
      </a:defRPr>
    </a:lvl4pPr>
    <a:lvl5pPr marL="1828800" algn="l" rtl="0" fontAlgn="base">
      <a:spcBef>
        <a:spcPct val="0"/>
      </a:spcBef>
      <a:spcAft>
        <a:spcPct val="0"/>
      </a:spcAft>
      <a:defRPr kern="1200">
        <a:solidFill>
          <a:schemeClr val="tx1"/>
        </a:solidFill>
        <a:latin typeface="Arial" pitchFamily="-109" charset="0"/>
        <a:ea typeface="+mn-ea"/>
        <a:cs typeface="+mn-cs"/>
      </a:defRPr>
    </a:lvl5pPr>
    <a:lvl6pPr marL="2286000" algn="l" defTabSz="457200" rtl="0" eaLnBrk="1" latinLnBrk="0" hangingPunct="1">
      <a:defRPr kern="1200">
        <a:solidFill>
          <a:schemeClr val="tx1"/>
        </a:solidFill>
        <a:latin typeface="Arial" pitchFamily="-109" charset="0"/>
        <a:ea typeface="+mn-ea"/>
        <a:cs typeface="+mn-cs"/>
      </a:defRPr>
    </a:lvl6pPr>
    <a:lvl7pPr marL="2743200" algn="l" defTabSz="457200" rtl="0" eaLnBrk="1" latinLnBrk="0" hangingPunct="1">
      <a:defRPr kern="1200">
        <a:solidFill>
          <a:schemeClr val="tx1"/>
        </a:solidFill>
        <a:latin typeface="Arial" pitchFamily="-109" charset="0"/>
        <a:ea typeface="+mn-ea"/>
        <a:cs typeface="+mn-cs"/>
      </a:defRPr>
    </a:lvl7pPr>
    <a:lvl8pPr marL="3200400" algn="l" defTabSz="457200" rtl="0" eaLnBrk="1" latinLnBrk="0" hangingPunct="1">
      <a:defRPr kern="1200">
        <a:solidFill>
          <a:schemeClr val="tx1"/>
        </a:solidFill>
        <a:latin typeface="Arial" pitchFamily="-109" charset="0"/>
        <a:ea typeface="+mn-ea"/>
        <a:cs typeface="+mn-cs"/>
      </a:defRPr>
    </a:lvl8pPr>
    <a:lvl9pPr marL="3657600" algn="l" defTabSz="457200" rtl="0" eaLnBrk="1" latinLnBrk="0" hangingPunct="1">
      <a:defRPr kern="1200">
        <a:solidFill>
          <a:schemeClr val="tx1"/>
        </a:solidFill>
        <a:latin typeface="Arial" pitchFamily="-109"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8] [3] [2] [2] [5] [2] [11] [2] [5]"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5" autoAdjust="0"/>
    <p:restoredTop sz="92465" autoAdjust="0"/>
  </p:normalViewPr>
  <p:slideViewPr>
    <p:cSldViewPr>
      <p:cViewPr varScale="1">
        <p:scale>
          <a:sx n="114" d="100"/>
          <a:sy n="114" d="100"/>
        </p:scale>
        <p:origin x="504" y="168"/>
      </p:cViewPr>
      <p:guideLst>
        <p:guide orient="horz" pos="2160"/>
        <p:guide pos="2880"/>
      </p:guideLst>
    </p:cSldViewPr>
  </p:slideViewPr>
  <p:notesTextViewPr>
    <p:cViewPr>
      <p:scale>
        <a:sx n="90" d="100"/>
        <a:sy n="90" d="100"/>
      </p:scale>
      <p:origin x="0" y="0"/>
    </p:cViewPr>
  </p:notesTextViewPr>
  <p:sorterViewPr>
    <p:cViewPr>
      <p:scale>
        <a:sx n="66" d="100"/>
        <a:sy n="66" d="100"/>
      </p:scale>
      <p:origin x="0" y="256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defRPr sz="1200">
                <a:latin typeface="Arial" charset="0"/>
              </a:defRPr>
            </a:lvl1pPr>
          </a:lstStyle>
          <a:p>
            <a:pPr>
              <a:defRPr/>
            </a:pPr>
            <a:endParaRPr lang="en-US"/>
          </a:p>
        </p:txBody>
      </p:sp>
      <p:sp>
        <p:nvSpPr>
          <p:cNvPr id="61443" name="Rectangle 3"/>
          <p:cNvSpPr>
            <a:spLocks noGrp="1" noChangeArrowheads="1"/>
          </p:cNvSpPr>
          <p:nvPr>
            <p:ph type="dt" sz="quarter" idx="1"/>
          </p:nvPr>
        </p:nvSpPr>
        <p:spPr bwMode="auto">
          <a:xfrm>
            <a:off x="5179484" y="0"/>
            <a:ext cx="3962400" cy="342900"/>
          </a:xfrm>
          <a:prstGeom prst="rect">
            <a:avLst/>
          </a:prstGeom>
          <a:noFill/>
          <a:ln w="9525">
            <a:noFill/>
            <a:miter lim="800000"/>
            <a:headEnd/>
            <a:tailEnd/>
          </a:ln>
          <a:effectLst/>
        </p:spPr>
        <p:txBody>
          <a:bodyPr vert="horz" wrap="square" lIns="91367" tIns="45683" rIns="91367" bIns="45683" numCol="1" anchor="t" anchorCtr="0" compatLnSpc="1">
            <a:prstTxWarp prst="textNoShape">
              <a:avLst/>
            </a:prstTxWarp>
          </a:bodyPr>
          <a:lstStyle>
            <a:lvl1pPr algn="r">
              <a:defRPr sz="1200">
                <a:latin typeface="Arial" charset="0"/>
              </a:defRPr>
            </a:lvl1pPr>
          </a:lstStyle>
          <a:p>
            <a:pPr>
              <a:defRPr/>
            </a:pPr>
            <a:endParaRPr lang="en-US"/>
          </a:p>
        </p:txBody>
      </p:sp>
      <p:sp>
        <p:nvSpPr>
          <p:cNvPr id="61444" name="Rectangle 4"/>
          <p:cNvSpPr>
            <a:spLocks noGrp="1" noChangeArrowheads="1"/>
          </p:cNvSpPr>
          <p:nvPr>
            <p:ph type="ftr" sz="quarter" idx="2"/>
          </p:nvPr>
        </p:nvSpPr>
        <p:spPr bwMode="auto">
          <a:xfrm>
            <a:off x="0"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defRPr sz="1200">
                <a:latin typeface="Arial" charset="0"/>
              </a:defRPr>
            </a:lvl1pPr>
          </a:lstStyle>
          <a:p>
            <a:pPr>
              <a:defRPr/>
            </a:pPr>
            <a:endParaRPr lang="en-US"/>
          </a:p>
        </p:txBody>
      </p:sp>
      <p:sp>
        <p:nvSpPr>
          <p:cNvPr id="61445" name="Rectangle 5"/>
          <p:cNvSpPr>
            <a:spLocks noGrp="1" noChangeArrowheads="1"/>
          </p:cNvSpPr>
          <p:nvPr>
            <p:ph type="sldNum" sz="quarter" idx="3"/>
          </p:nvPr>
        </p:nvSpPr>
        <p:spPr bwMode="auto">
          <a:xfrm>
            <a:off x="5179484" y="6513910"/>
            <a:ext cx="3962400" cy="342900"/>
          </a:xfrm>
          <a:prstGeom prst="rect">
            <a:avLst/>
          </a:prstGeom>
          <a:noFill/>
          <a:ln w="9525">
            <a:noFill/>
            <a:miter lim="800000"/>
            <a:headEnd/>
            <a:tailEnd/>
          </a:ln>
          <a:effectLst/>
        </p:spPr>
        <p:txBody>
          <a:bodyPr vert="horz" wrap="square" lIns="91367" tIns="45683" rIns="91367" bIns="45683" numCol="1" anchor="b" anchorCtr="0" compatLnSpc="1">
            <a:prstTxWarp prst="textNoShape">
              <a:avLst/>
            </a:prstTxWarp>
          </a:bodyPr>
          <a:lstStyle>
            <a:lvl1pPr algn="r">
              <a:defRPr sz="1200">
                <a:latin typeface="Arial" charset="0"/>
              </a:defRPr>
            </a:lvl1pPr>
          </a:lstStyle>
          <a:p>
            <a:pPr>
              <a:defRPr/>
            </a:pPr>
            <a:fld id="{4D6144D4-DB38-A94A-B4D3-111C6070766F}" type="slidenum">
              <a:rPr lang="en-US"/>
              <a:pPr>
                <a:defRPr/>
              </a:pPr>
              <a:t>‹#›</a:t>
            </a:fld>
            <a:endParaRPr lang="en-US"/>
          </a:p>
        </p:txBody>
      </p:sp>
    </p:spTree>
    <p:extLst>
      <p:ext uri="{BB962C8B-B14F-4D97-AF65-F5344CB8AC3E}">
        <p14:creationId xmlns:p14="http://schemas.microsoft.com/office/powerpoint/2010/main" val="92669847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defRPr sz="1200">
                <a:latin typeface="Arial" charset="0"/>
              </a:defRPr>
            </a:lvl1pPr>
          </a:lstStyle>
          <a:p>
            <a:pPr>
              <a:defRPr/>
            </a:pPr>
            <a:endParaRPr lang="en-US"/>
          </a:p>
        </p:txBody>
      </p:sp>
      <p:sp>
        <p:nvSpPr>
          <p:cNvPr id="38915" name="Rectangle 3"/>
          <p:cNvSpPr>
            <a:spLocks noGrp="1" noChangeArrowheads="1"/>
          </p:cNvSpPr>
          <p:nvPr>
            <p:ph type="dt" idx="1"/>
          </p:nvPr>
        </p:nvSpPr>
        <p:spPr bwMode="auto">
          <a:xfrm>
            <a:off x="5179484" y="0"/>
            <a:ext cx="3962400" cy="3429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lvl1pPr algn="r">
              <a:defRPr sz="1200">
                <a:latin typeface="Arial" charset="0"/>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2857500" y="514350"/>
            <a:ext cx="3429000" cy="2571750"/>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14400" y="3257550"/>
            <a:ext cx="7315200" cy="3086100"/>
          </a:xfrm>
          <a:prstGeom prst="rect">
            <a:avLst/>
          </a:prstGeom>
          <a:noFill/>
          <a:ln w="9525">
            <a:noFill/>
            <a:miter lim="800000"/>
            <a:headEnd/>
            <a:tailEnd/>
          </a:ln>
          <a:effectLst/>
        </p:spPr>
        <p:txBody>
          <a:bodyPr vert="horz" wrap="square" lIns="91431" tIns="45715" rIns="91431" bIns="4571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8918" name="Rectangle 6"/>
          <p:cNvSpPr>
            <a:spLocks noGrp="1" noChangeArrowheads="1"/>
          </p:cNvSpPr>
          <p:nvPr>
            <p:ph type="ftr" sz="quarter" idx="4"/>
          </p:nvPr>
        </p:nvSpPr>
        <p:spPr bwMode="auto">
          <a:xfrm>
            <a:off x="0"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defRPr sz="1200">
                <a:latin typeface="Arial" charset="0"/>
              </a:defRPr>
            </a:lvl1pPr>
          </a:lstStyle>
          <a:p>
            <a:pPr>
              <a:defRPr/>
            </a:pPr>
            <a:endParaRPr lang="en-US"/>
          </a:p>
        </p:txBody>
      </p:sp>
      <p:sp>
        <p:nvSpPr>
          <p:cNvPr id="38919" name="Rectangle 7"/>
          <p:cNvSpPr>
            <a:spLocks noGrp="1" noChangeArrowheads="1"/>
          </p:cNvSpPr>
          <p:nvPr>
            <p:ph type="sldNum" sz="quarter" idx="5"/>
          </p:nvPr>
        </p:nvSpPr>
        <p:spPr bwMode="auto">
          <a:xfrm>
            <a:off x="5179484" y="6513910"/>
            <a:ext cx="3962400" cy="342900"/>
          </a:xfrm>
          <a:prstGeom prst="rect">
            <a:avLst/>
          </a:prstGeom>
          <a:noFill/>
          <a:ln w="9525">
            <a:noFill/>
            <a:miter lim="800000"/>
            <a:headEnd/>
            <a:tailEnd/>
          </a:ln>
          <a:effectLst/>
        </p:spPr>
        <p:txBody>
          <a:bodyPr vert="horz" wrap="square" lIns="91431" tIns="45715" rIns="91431" bIns="45715" numCol="1" anchor="b" anchorCtr="0" compatLnSpc="1">
            <a:prstTxWarp prst="textNoShape">
              <a:avLst/>
            </a:prstTxWarp>
          </a:bodyPr>
          <a:lstStyle>
            <a:lvl1pPr algn="r">
              <a:defRPr sz="1200">
                <a:latin typeface="Arial" charset="0"/>
              </a:defRPr>
            </a:lvl1pPr>
          </a:lstStyle>
          <a:p>
            <a:pPr>
              <a:defRPr/>
            </a:pPr>
            <a:fld id="{D5223F8D-2618-1D4F-991D-3D85D6F73DE8}" type="slidenum">
              <a:rPr lang="en-US"/>
              <a:pPr>
                <a:defRPr/>
              </a:pPr>
              <a:t>‹#›</a:t>
            </a:fld>
            <a:endParaRPr lang="en-US"/>
          </a:p>
        </p:txBody>
      </p:sp>
    </p:spTree>
    <p:extLst>
      <p:ext uri="{BB962C8B-B14F-4D97-AF65-F5344CB8AC3E}">
        <p14:creationId xmlns:p14="http://schemas.microsoft.com/office/powerpoint/2010/main" val="341253308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3F91828-56F1-2843-AF31-96EEDEE0373A}" type="slidenum">
              <a:rPr lang="en-US"/>
              <a:pPr/>
              <a:t>10</a:t>
            </a:fld>
            <a:endParaRPr lang="en-US"/>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r>
              <a:rPr lang="en-US"/>
              <a:t>Source:  landandfreedom.org</a:t>
            </a:r>
          </a:p>
        </p:txBody>
      </p:sp>
    </p:spTree>
    <p:extLst>
      <p:ext uri="{BB962C8B-B14F-4D97-AF65-F5344CB8AC3E}">
        <p14:creationId xmlns:p14="http://schemas.microsoft.com/office/powerpoint/2010/main" val="4014573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Arial" charset="0"/>
                <a:ea typeface="ＭＳ Ｐゴシック" charset="-128"/>
                <a:cs typeface="ＭＳ Ｐゴシック" charset="-128"/>
              </a:rPr>
              <a:t>Norman, Laurence. “WTO Appoints Nigeria’s Ngozi </a:t>
            </a:r>
            <a:r>
              <a:rPr lang="en-US" sz="1200" kern="1200" dirty="0" err="1">
                <a:solidFill>
                  <a:schemeClr val="tx1"/>
                </a:solidFill>
                <a:effectLst/>
                <a:latin typeface="Arial" charset="0"/>
                <a:ea typeface="ＭＳ Ｐゴシック" charset="-128"/>
                <a:cs typeface="ＭＳ Ｐゴシック" charset="-128"/>
              </a:rPr>
              <a:t>Okonjo</a:t>
            </a:r>
            <a:r>
              <a:rPr lang="en-US" sz="1200" kern="1200" dirty="0">
                <a:solidFill>
                  <a:schemeClr val="tx1"/>
                </a:solidFill>
                <a:effectLst/>
                <a:latin typeface="Arial" charset="0"/>
                <a:ea typeface="ＭＳ Ｐゴシック" charset="-128"/>
                <a:cs typeface="ＭＳ Ｐゴシック" charset="-128"/>
              </a:rPr>
              <a:t>-Iweala as First Female Leader,” </a:t>
            </a:r>
            <a:r>
              <a:rPr lang="en-US" sz="1200" b="0" i="1" kern="1200" dirty="0">
                <a:solidFill>
                  <a:schemeClr val="tx1"/>
                </a:solidFill>
                <a:effectLst/>
                <a:latin typeface="Arial" charset="0"/>
                <a:ea typeface="ＭＳ Ｐゴシック" charset="-128"/>
                <a:cs typeface="ＭＳ Ｐゴシック" charset="-128"/>
              </a:rPr>
              <a:t>Wall Street Journal</a:t>
            </a:r>
            <a:r>
              <a:rPr lang="en-US" sz="1200" b="0" i="0" kern="1200" dirty="0">
                <a:solidFill>
                  <a:schemeClr val="tx1"/>
                </a:solidFill>
                <a:effectLst/>
                <a:latin typeface="Arial" charset="0"/>
                <a:ea typeface="ＭＳ Ｐゴシック" charset="-128"/>
                <a:cs typeface="ＭＳ Ｐゴシック" charset="-128"/>
              </a:rPr>
              <a:t>, February 15, 2021.</a:t>
            </a:r>
          </a:p>
          <a:p>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26</a:t>
            </a:fld>
            <a:endParaRPr lang="en-US"/>
          </a:p>
        </p:txBody>
      </p:sp>
    </p:spTree>
    <p:extLst>
      <p:ext uri="{BB962C8B-B14F-4D97-AF65-F5344CB8AC3E}">
        <p14:creationId xmlns:p14="http://schemas.microsoft.com/office/powerpoint/2010/main" val="16431517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www.wto.org</a:t>
            </a:r>
            <a:r>
              <a:rPr lang="en-US" dirty="0"/>
              <a:t>/</a:t>
            </a:r>
            <a:r>
              <a:rPr lang="en-US" dirty="0" err="1"/>
              <a:t>english</a:t>
            </a:r>
            <a:r>
              <a:rPr lang="en-US" dirty="0"/>
              <a:t>/</a:t>
            </a:r>
            <a:r>
              <a:rPr lang="en-US" dirty="0" err="1"/>
              <a:t>thewto_e</a:t>
            </a:r>
            <a:r>
              <a:rPr lang="en-US" dirty="0"/>
              <a:t>/</a:t>
            </a:r>
            <a:r>
              <a:rPr lang="en-US" dirty="0" err="1"/>
              <a:t>whatis_e</a:t>
            </a:r>
            <a:r>
              <a:rPr lang="en-US" dirty="0"/>
              <a:t>/</a:t>
            </a:r>
            <a:r>
              <a:rPr lang="en-US" dirty="0" err="1"/>
              <a:t>tif_e</a:t>
            </a:r>
            <a:r>
              <a:rPr lang="en-US" dirty="0"/>
              <a:t>/org6_e.htm</a:t>
            </a: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30</a:t>
            </a:fld>
            <a:endParaRPr lang="en-US"/>
          </a:p>
        </p:txBody>
      </p:sp>
    </p:spTree>
    <p:extLst>
      <p:ext uri="{BB962C8B-B14F-4D97-AF65-F5344CB8AC3E}">
        <p14:creationId xmlns:p14="http://schemas.microsoft.com/office/powerpoint/2010/main" val="1263427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err="1"/>
              <a:t>Baschuk</a:t>
            </a:r>
            <a:r>
              <a:rPr lang="en-US" dirty="0"/>
              <a:t>, Bryce, “</a:t>
            </a:r>
            <a:r>
              <a:rPr lang="en-US" sz="1200" b="1" i="0" kern="1200" dirty="0">
                <a:solidFill>
                  <a:schemeClr val="tx1"/>
                </a:solidFill>
                <a:effectLst/>
                <a:latin typeface="Arial" charset="0"/>
                <a:ea typeface="ＭＳ Ｐゴシック" charset="-128"/>
                <a:cs typeface="ＭＳ Ｐゴシック" charset="-128"/>
              </a:rPr>
              <a:t>Biden Picks Up Where Trump Left Off in Hard-Line Stances at WTO, </a:t>
            </a:r>
            <a:r>
              <a:rPr lang="en-US" sz="1200" b="1" i="1" kern="1200" dirty="0">
                <a:solidFill>
                  <a:schemeClr val="tx1"/>
                </a:solidFill>
                <a:effectLst/>
                <a:latin typeface="Arial" charset="0"/>
                <a:ea typeface="ＭＳ Ｐゴシック" charset="-128"/>
                <a:cs typeface="ＭＳ Ｐゴシック" charset="-128"/>
              </a:rPr>
              <a:t>Bloomberg</a:t>
            </a:r>
            <a:r>
              <a:rPr lang="en-US" sz="1200" b="1" i="0" kern="1200" dirty="0">
                <a:solidFill>
                  <a:schemeClr val="tx1"/>
                </a:solidFill>
                <a:effectLst/>
                <a:latin typeface="Arial" charset="0"/>
                <a:ea typeface="ＭＳ Ｐゴシック" charset="-128"/>
                <a:cs typeface="ＭＳ Ｐゴシック" charset="-128"/>
              </a:rPr>
              <a:t>, Feb 22, 2021.</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kern="1200" dirty="0">
                <a:solidFill>
                  <a:schemeClr val="tx1"/>
                </a:solidFill>
                <a:effectLst/>
                <a:latin typeface="Arial" charset="0"/>
                <a:ea typeface="ＭＳ Ｐゴシック" charset="-128"/>
                <a:cs typeface="ＭＳ Ｐゴシック" charset="-128"/>
              </a:rPr>
              <a:t>https://</a:t>
            </a:r>
            <a:r>
              <a:rPr lang="en-US" sz="1200" b="1" i="0" kern="1200" dirty="0" err="1">
                <a:solidFill>
                  <a:schemeClr val="tx1"/>
                </a:solidFill>
                <a:effectLst/>
                <a:latin typeface="Arial" charset="0"/>
                <a:ea typeface="ＭＳ Ｐゴシック" charset="-128"/>
                <a:cs typeface="ＭＳ Ｐゴシック" charset="-128"/>
              </a:rPr>
              <a:t>www.bloomberg.com</a:t>
            </a:r>
            <a:r>
              <a:rPr lang="en-US" sz="1200" b="1" i="0" kern="1200" dirty="0">
                <a:solidFill>
                  <a:schemeClr val="tx1"/>
                </a:solidFill>
                <a:effectLst/>
                <a:latin typeface="Arial" charset="0"/>
                <a:ea typeface="ＭＳ Ｐゴシック" charset="-128"/>
                <a:cs typeface="ＭＳ Ｐゴシック" charset="-128"/>
              </a:rPr>
              <a:t>/news/articles/2021-02-22/</a:t>
            </a:r>
            <a:r>
              <a:rPr lang="en-US" sz="1200" b="1" i="0" kern="1200" dirty="0" err="1">
                <a:solidFill>
                  <a:schemeClr val="tx1"/>
                </a:solidFill>
                <a:effectLst/>
                <a:latin typeface="Arial" charset="0"/>
                <a:ea typeface="ＭＳ Ｐゴシック" charset="-128"/>
                <a:cs typeface="ＭＳ Ｐゴシック" charset="-128"/>
              </a:rPr>
              <a:t>biden</a:t>
            </a:r>
            <a:r>
              <a:rPr lang="en-US" sz="1200" b="1" i="0" kern="1200" dirty="0">
                <a:solidFill>
                  <a:schemeClr val="tx1"/>
                </a:solidFill>
                <a:effectLst/>
                <a:latin typeface="Arial" charset="0"/>
                <a:ea typeface="ＭＳ Ｐゴシック" charset="-128"/>
                <a:cs typeface="ＭＳ Ｐゴシック" charset="-128"/>
              </a:rPr>
              <a:t>-picks-up-where-trump-left-off-in-</a:t>
            </a:r>
            <a:r>
              <a:rPr lang="en-US" sz="1200" b="1" i="0" kern="1200" dirty="0" err="1">
                <a:solidFill>
                  <a:schemeClr val="tx1"/>
                </a:solidFill>
                <a:effectLst/>
                <a:latin typeface="Arial" charset="0"/>
                <a:ea typeface="ＭＳ Ｐゴシック" charset="-128"/>
                <a:cs typeface="ＭＳ Ｐゴシック" charset="-128"/>
              </a:rPr>
              <a:t>hard-line</a:t>
            </a:r>
            <a:r>
              <a:rPr lang="en-US" sz="1200" b="1" i="0" kern="1200" dirty="0">
                <a:solidFill>
                  <a:schemeClr val="tx1"/>
                </a:solidFill>
                <a:effectLst/>
                <a:latin typeface="Arial" charset="0"/>
                <a:ea typeface="ＭＳ Ｐゴシック" charset="-128"/>
                <a:cs typeface="ＭＳ Ｐゴシック" charset="-128"/>
              </a:rPr>
              <a:t>-stances-at-</a:t>
            </a:r>
            <a:r>
              <a:rPr lang="en-US" sz="1200" b="1" i="0" kern="1200" dirty="0" err="1">
                <a:solidFill>
                  <a:schemeClr val="tx1"/>
                </a:solidFill>
                <a:effectLst/>
                <a:latin typeface="Arial" charset="0"/>
                <a:ea typeface="ＭＳ Ｐゴシック" charset="-128"/>
                <a:cs typeface="ＭＳ Ｐゴシック" charset="-128"/>
              </a:rPr>
              <a:t>wto</a:t>
            </a:r>
            <a:endParaRPr lang="en-US" sz="1200" b="1" i="0" kern="1200" dirty="0">
              <a:solidFill>
                <a:schemeClr val="tx1"/>
              </a:solidFill>
              <a:effectLst/>
              <a:latin typeface="Arial" charset="0"/>
              <a:ea typeface="ＭＳ Ｐゴシック" charset="-128"/>
              <a:cs typeface="ＭＳ Ｐゴシック" charset="-128"/>
            </a:endParaRPr>
          </a:p>
          <a:p>
            <a:endParaRPr lang="en-US" dirty="0"/>
          </a:p>
        </p:txBody>
      </p:sp>
      <p:sp>
        <p:nvSpPr>
          <p:cNvPr id="4" name="Slide Number Placeholder 3"/>
          <p:cNvSpPr>
            <a:spLocks noGrp="1"/>
          </p:cNvSpPr>
          <p:nvPr>
            <p:ph type="sldNum" sz="quarter" idx="5"/>
          </p:nvPr>
        </p:nvSpPr>
        <p:spPr/>
        <p:txBody>
          <a:bodyPr/>
          <a:lstStyle/>
          <a:p>
            <a:pPr>
              <a:defRPr/>
            </a:pPr>
            <a:fld id="{D5223F8D-2618-1D4F-991D-3D85D6F73DE8}" type="slidenum">
              <a:rPr lang="en-US" smtClean="0"/>
              <a:pPr>
                <a:defRPr/>
              </a:pPr>
              <a:t>57</a:t>
            </a:fld>
            <a:endParaRPr lang="en-US"/>
          </a:p>
        </p:txBody>
      </p:sp>
    </p:spTree>
    <p:extLst>
      <p:ext uri="{BB962C8B-B14F-4D97-AF65-F5344CB8AC3E}">
        <p14:creationId xmlns:p14="http://schemas.microsoft.com/office/powerpoint/2010/main" val="2237255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52603A1A-E773-3841-ADFC-BBF99E444C0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D5C1E7D6-0FCC-384A-B3CB-7FD4D256463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3B22A549-A8EC-5E41-AE09-B359ABBC74A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5DB9FEF9-6A94-4C4E-82BC-84DF130E0B44}"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4E8F212E-9F8E-064F-92D6-8A77899D342F}" type="slidenum">
              <a:rPr lang="en-US"/>
              <a:pPr>
                <a:defRPr/>
              </a:pPr>
              <a:t>‹#›</a:t>
            </a:fld>
            <a:endParaRPr lang="en-US"/>
          </a:p>
        </p:txBody>
      </p:sp>
    </p:spTree>
    <p:extLst>
      <p:ext uri="{BB962C8B-B14F-4D97-AF65-F5344CB8AC3E}">
        <p14:creationId xmlns:p14="http://schemas.microsoft.com/office/powerpoint/2010/main" val="2207222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659DFB22-C7E9-9E4B-8431-4E4E88AD005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6" name="Rectangle 6"/>
          <p:cNvSpPr>
            <a:spLocks noGrp="1" noChangeArrowheads="1"/>
          </p:cNvSpPr>
          <p:nvPr>
            <p:ph type="sldNum" sz="quarter" idx="12"/>
          </p:nvPr>
        </p:nvSpPr>
        <p:spPr>
          <a:ln/>
        </p:spPr>
        <p:txBody>
          <a:bodyPr/>
          <a:lstStyle>
            <a:lvl1pPr>
              <a:defRPr/>
            </a:lvl1pPr>
          </a:lstStyle>
          <a:p>
            <a:pPr>
              <a:defRPr/>
            </a:pPr>
            <a:fld id="{8A44C07A-C2E5-4246-89C7-DDE8BF5A882E}"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20F3AC2E-915D-0649-8D8C-D175FF52D6A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9" name="Rectangle 6"/>
          <p:cNvSpPr>
            <a:spLocks noGrp="1" noChangeArrowheads="1"/>
          </p:cNvSpPr>
          <p:nvPr>
            <p:ph type="sldNum" sz="quarter" idx="12"/>
          </p:nvPr>
        </p:nvSpPr>
        <p:spPr>
          <a:ln/>
        </p:spPr>
        <p:txBody>
          <a:bodyPr/>
          <a:lstStyle>
            <a:lvl1pPr>
              <a:defRPr/>
            </a:lvl1pPr>
          </a:lstStyle>
          <a:p>
            <a:pPr>
              <a:defRPr/>
            </a:pPr>
            <a:fld id="{E3C9F8A2-9406-AB4D-8F2E-4C2286D012C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5" name="Rectangle 6"/>
          <p:cNvSpPr>
            <a:spLocks noGrp="1" noChangeArrowheads="1"/>
          </p:cNvSpPr>
          <p:nvPr>
            <p:ph type="sldNum" sz="quarter" idx="12"/>
          </p:nvPr>
        </p:nvSpPr>
        <p:spPr>
          <a:ln/>
        </p:spPr>
        <p:txBody>
          <a:bodyPr/>
          <a:lstStyle>
            <a:lvl1pPr>
              <a:defRPr/>
            </a:lvl1pPr>
          </a:lstStyle>
          <a:p>
            <a:pPr>
              <a:defRPr/>
            </a:pPr>
            <a:fld id="{1AC5BEF1-0CF0-D64B-8500-E8C28A928FC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4" name="Rectangle 6"/>
          <p:cNvSpPr>
            <a:spLocks noGrp="1" noChangeArrowheads="1"/>
          </p:cNvSpPr>
          <p:nvPr>
            <p:ph type="sldNum" sz="quarter" idx="12"/>
          </p:nvPr>
        </p:nvSpPr>
        <p:spPr>
          <a:ln/>
        </p:spPr>
        <p:txBody>
          <a:bodyPr/>
          <a:lstStyle>
            <a:lvl1pPr>
              <a:defRPr/>
            </a:lvl1pPr>
          </a:lstStyle>
          <a:p>
            <a:pPr>
              <a:defRPr/>
            </a:pPr>
            <a:fld id="{A81FF836-5028-4F40-B892-777B2D02356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2AA5C378-E859-C447-B1DC-01D447895802}"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Classes 7, 8: Policies and Institutions: International</a:t>
            </a:r>
          </a:p>
        </p:txBody>
      </p:sp>
      <p:sp>
        <p:nvSpPr>
          <p:cNvPr id="7" name="Rectangle 6"/>
          <p:cNvSpPr>
            <a:spLocks noGrp="1" noChangeArrowheads="1"/>
          </p:cNvSpPr>
          <p:nvPr>
            <p:ph type="sldNum" sz="quarter" idx="12"/>
          </p:nvPr>
        </p:nvSpPr>
        <p:spPr>
          <a:ln/>
        </p:spPr>
        <p:txBody>
          <a:bodyPr/>
          <a:lstStyle>
            <a:lvl1pPr>
              <a:defRPr/>
            </a:lvl1pPr>
          </a:lstStyle>
          <a:p>
            <a:pPr>
              <a:defRPr/>
            </a:pPr>
            <a:fld id="{DB5EF9EC-3A0F-274E-9559-CA32AB3C470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r>
              <a:rPr lang="en-US"/>
              <a:t>Classes 7, 8: Policies and Institutions: International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57587ACD-9E44-A142-A97F-0C26FC1357E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ea typeface="ＭＳ Ｐゴシック" charset="-128"/>
        </a:defRPr>
      </a:lvl6pPr>
      <a:lvl7pPr marL="2971800" indent="-228600" algn="l" rtl="0" fontAlgn="base">
        <a:spcBef>
          <a:spcPct val="20000"/>
        </a:spcBef>
        <a:spcAft>
          <a:spcPct val="0"/>
        </a:spcAft>
        <a:buChar char="»"/>
        <a:defRPr sz="2000">
          <a:solidFill>
            <a:schemeClr val="tx1"/>
          </a:solidFill>
          <a:latin typeface="+mn-lt"/>
          <a:ea typeface="ＭＳ Ｐゴシック" charset="-128"/>
        </a:defRPr>
      </a:lvl7pPr>
      <a:lvl8pPr marL="3429000" indent="-228600" algn="l" rtl="0" fontAlgn="base">
        <a:spcBef>
          <a:spcPct val="20000"/>
        </a:spcBef>
        <a:spcAft>
          <a:spcPct val="0"/>
        </a:spcAft>
        <a:buChar char="»"/>
        <a:defRPr sz="2000">
          <a:solidFill>
            <a:schemeClr val="tx1"/>
          </a:solidFill>
          <a:latin typeface="+mn-lt"/>
          <a:ea typeface="ＭＳ Ｐゴシック" charset="-128"/>
        </a:defRPr>
      </a:lvl8pPr>
      <a:lvl9pPr marL="3886200" indent="-228600" algn="l" rtl="0" fontAlgn="base">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 Target="slide6.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slide" Target="slide3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slide" Target="slide3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2971800"/>
            <a:ext cx="7772400" cy="1470025"/>
          </a:xfrm>
        </p:spPr>
        <p:txBody>
          <a:bodyPr/>
          <a:lstStyle/>
          <a:p>
            <a:pPr eaLnBrk="1" hangingPunct="1"/>
            <a:r>
              <a:rPr lang="en-US" sz="3200" dirty="0">
                <a:ea typeface="ＭＳ Ｐゴシック" pitchFamily="-109" charset="-128"/>
                <a:cs typeface="ＭＳ Ｐゴシック" pitchFamily="-109" charset="-128"/>
              </a:rPr>
              <a:t>Classes 7, 8</a:t>
            </a:r>
            <a:br>
              <a:rPr lang="en-US" sz="1600" dirty="0">
                <a:ea typeface="ＭＳ Ｐゴシック" pitchFamily="-109" charset="-128"/>
                <a:cs typeface="ＭＳ Ｐゴシック" pitchFamily="-109" charset="-128"/>
              </a:rPr>
            </a:br>
            <a:br>
              <a:rPr lang="en-US" sz="1600" dirty="0">
                <a:ea typeface="ＭＳ Ｐゴシック" pitchFamily="-109" charset="-128"/>
                <a:cs typeface="ＭＳ Ｐゴシック" pitchFamily="-109" charset="-128"/>
              </a:rPr>
            </a:br>
            <a:r>
              <a:rPr lang="en-US" sz="3600" b="1" dirty="0"/>
              <a:t>Policies and Institutions: International</a:t>
            </a:r>
            <a:br>
              <a:rPr lang="en-US" sz="3600" b="1" dirty="0"/>
            </a:br>
            <a:br>
              <a:rPr lang="en-US" sz="16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by</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Alan V. Deardorff</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University of Michigan</a:t>
            </a:r>
            <a:br>
              <a:rPr lang="en-US" sz="2400" dirty="0">
                <a:ea typeface="ＭＳ Ｐゴシック" pitchFamily="-109" charset="-128"/>
                <a:cs typeface="ＭＳ Ｐゴシック" pitchFamily="-109" charset="-128"/>
              </a:rPr>
            </a:br>
            <a:r>
              <a:rPr lang="en-US" sz="2400" dirty="0">
                <a:ea typeface="ＭＳ Ｐゴシック" pitchFamily="-109" charset="-128"/>
                <a:cs typeface="ＭＳ Ｐゴシック" pitchFamily="-109" charset="-128"/>
              </a:rPr>
              <a:t>2021</a:t>
            </a:r>
          </a:p>
        </p:txBody>
      </p:sp>
      <p:sp>
        <p:nvSpPr>
          <p:cNvPr id="16387" name="Rectangle 3"/>
          <p:cNvSpPr>
            <a:spLocks noGrp="1" noChangeArrowheads="1"/>
          </p:cNvSpPr>
          <p:nvPr>
            <p:ph type="subTitle" idx="1"/>
          </p:nvPr>
        </p:nvSpPr>
        <p:spPr>
          <a:xfrm>
            <a:off x="1447800" y="609600"/>
            <a:ext cx="6400800" cy="1066800"/>
          </a:xfrm>
        </p:spPr>
        <p:txBody>
          <a:bodyPr/>
          <a:lstStyle/>
          <a:p>
            <a:pPr eaLnBrk="1" hangingPunct="1"/>
            <a:r>
              <a:rPr lang="en-US" sz="5400" dirty="0">
                <a:ea typeface="ＭＳ Ｐゴシック" pitchFamily="-109" charset="-128"/>
                <a:cs typeface="ＭＳ Ｐゴシック" pitchFamily="-109" charset="-128"/>
              </a:rPr>
              <a:t>PubPol/Econ 541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sz="quarter" idx="11"/>
          </p:nvPr>
        </p:nvSpPr>
        <p:spPr/>
        <p:txBody>
          <a:bodyPr/>
          <a:lstStyle/>
          <a:p>
            <a:r>
              <a:rPr lang="en-US"/>
              <a:t>Classes 7, 8: Policies and Institutions: International</a:t>
            </a:r>
          </a:p>
        </p:txBody>
      </p:sp>
      <p:sp>
        <p:nvSpPr>
          <p:cNvPr id="9" name="Slide Number Placeholder 5"/>
          <p:cNvSpPr>
            <a:spLocks noGrp="1"/>
          </p:cNvSpPr>
          <p:nvPr>
            <p:ph type="sldNum" sz="quarter" idx="4294967295"/>
          </p:nvPr>
        </p:nvSpPr>
        <p:spPr>
          <a:xfrm>
            <a:off x="6553200" y="6245225"/>
            <a:ext cx="2133600" cy="476250"/>
          </a:xfrm>
          <a:prstGeom prst="rect">
            <a:avLst/>
          </a:prstGeom>
        </p:spPr>
        <p:txBody>
          <a:bodyPr/>
          <a:lstStyle/>
          <a:p>
            <a:fld id="{62DEEE64-7651-914B-892A-20CE344DD018}" type="slidenum">
              <a:rPr lang="en-US"/>
              <a:pPr/>
              <a:t>10</a:t>
            </a:fld>
            <a:endParaRPr lang="en-US"/>
          </a:p>
        </p:txBody>
      </p:sp>
      <p:pic>
        <p:nvPicPr>
          <p:cNvPr id="239620" name="Picture 4"/>
          <p:cNvPicPr>
            <a:picLocks noChangeAspect="1" noChangeArrowheads="1"/>
          </p:cNvPicPr>
          <p:nvPr/>
        </p:nvPicPr>
        <p:blipFill>
          <a:blip r:embed="rId3"/>
          <a:srcRect/>
          <a:stretch>
            <a:fillRect/>
          </a:stretch>
        </p:blipFill>
        <p:spPr bwMode="auto">
          <a:xfrm>
            <a:off x="0" y="1981200"/>
            <a:ext cx="9072563" cy="4132263"/>
          </a:xfrm>
          <a:prstGeom prst="rect">
            <a:avLst/>
          </a:prstGeom>
          <a:noFill/>
          <a:ln w="9525">
            <a:noFill/>
            <a:miter lim="800000"/>
            <a:headEnd/>
            <a:tailEnd/>
          </a:ln>
          <a:effectLst/>
        </p:spPr>
      </p:pic>
      <p:sp>
        <p:nvSpPr>
          <p:cNvPr id="239619" name="Rectangle 3"/>
          <p:cNvSpPr>
            <a:spLocks noGrp="1" noChangeArrowheads="1"/>
          </p:cNvSpPr>
          <p:nvPr>
            <p:ph type="body" idx="1"/>
          </p:nvPr>
        </p:nvSpPr>
        <p:spPr>
          <a:xfrm>
            <a:off x="457200" y="1695836"/>
            <a:ext cx="8229600" cy="3888462"/>
          </a:xfrm>
        </p:spPr>
        <p:txBody>
          <a:bodyPr/>
          <a:lstStyle/>
          <a:p>
            <a:r>
              <a:rPr lang="en-US" dirty="0"/>
              <a:t>US tariff history: 1810-1920</a:t>
            </a:r>
          </a:p>
        </p:txBody>
      </p:sp>
      <p:sp>
        <p:nvSpPr>
          <p:cNvPr id="239621" name="Text Box 5"/>
          <p:cNvSpPr txBox="1">
            <a:spLocks noChangeArrowheads="1"/>
          </p:cNvSpPr>
          <p:nvPr/>
        </p:nvSpPr>
        <p:spPr bwMode="auto">
          <a:xfrm>
            <a:off x="914400" y="5715000"/>
            <a:ext cx="1752600"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2400" dirty="0">
                <a:solidFill>
                  <a:srgbClr val="FF0000"/>
                </a:solidFill>
              </a:rPr>
              <a:t>Today</a:t>
            </a:r>
          </a:p>
        </p:txBody>
      </p:sp>
      <p:sp>
        <p:nvSpPr>
          <p:cNvPr id="239622" name="Freeform 6"/>
          <p:cNvSpPr>
            <a:spLocks/>
          </p:cNvSpPr>
          <p:nvPr/>
        </p:nvSpPr>
        <p:spPr bwMode="auto">
          <a:xfrm>
            <a:off x="344488" y="5105400"/>
            <a:ext cx="646112" cy="838200"/>
          </a:xfrm>
          <a:custGeom>
            <a:avLst/>
            <a:gdLst/>
            <a:ahLst/>
            <a:cxnLst>
              <a:cxn ang="0">
                <a:pos x="407" y="528"/>
              </a:cxn>
              <a:cxn ang="0">
                <a:pos x="48" y="267"/>
              </a:cxn>
              <a:cxn ang="0">
                <a:pos x="119" y="48"/>
              </a:cxn>
              <a:cxn ang="0">
                <a:pos x="359" y="0"/>
              </a:cxn>
            </a:cxnLst>
            <a:rect l="0" t="0" r="r" b="b"/>
            <a:pathLst>
              <a:path w="407" h="528">
                <a:moveTo>
                  <a:pt x="407" y="528"/>
                </a:moveTo>
                <a:cubicBezTo>
                  <a:pt x="347" y="485"/>
                  <a:pt x="96" y="347"/>
                  <a:pt x="48" y="267"/>
                </a:cubicBezTo>
                <a:cubicBezTo>
                  <a:pt x="0" y="187"/>
                  <a:pt x="67" y="93"/>
                  <a:pt x="119" y="48"/>
                </a:cubicBezTo>
                <a:cubicBezTo>
                  <a:pt x="171" y="3"/>
                  <a:pt x="319" y="8"/>
                  <a:pt x="359" y="0"/>
                </a:cubicBezTo>
              </a:path>
            </a:pathLst>
          </a:custGeom>
          <a:noFill/>
          <a:ln w="9525">
            <a:solidFill>
              <a:srgbClr val="FF0000"/>
            </a:solidFill>
            <a:round/>
            <a:headEnd type="none" w="med" len="med"/>
            <a:tailEnd type="triangle" w="lg" len="lg"/>
          </a:ln>
          <a:effectLst/>
        </p:spPr>
        <p:txBody>
          <a:bodyPr>
            <a:prstTxWarp prst="textNoShape">
              <a:avLst/>
            </a:prstTxWarp>
          </a:bodyPr>
          <a:lstStyle/>
          <a:p>
            <a:endParaRPr lang="en-US"/>
          </a:p>
        </p:txBody>
      </p:sp>
      <p:sp>
        <p:nvSpPr>
          <p:cNvPr id="239623" name="Line 7"/>
          <p:cNvSpPr>
            <a:spLocks noChangeShapeType="1"/>
          </p:cNvSpPr>
          <p:nvPr/>
        </p:nvSpPr>
        <p:spPr bwMode="auto">
          <a:xfrm>
            <a:off x="914400" y="5105400"/>
            <a:ext cx="7543800" cy="0"/>
          </a:xfrm>
          <a:prstGeom prst="line">
            <a:avLst/>
          </a:prstGeom>
          <a:noFill/>
          <a:ln w="25400">
            <a:solidFill>
              <a:srgbClr val="FF0000"/>
            </a:solidFill>
            <a:round/>
            <a:headEnd/>
            <a:tailEnd/>
          </a:ln>
          <a:effectLst/>
        </p:spPr>
        <p:txBody>
          <a:bodyPr>
            <a:prstTxWarp prst="textNoShape">
              <a:avLst/>
            </a:prstTxWarp>
          </a:bodyPr>
          <a:lstStyle/>
          <a:p>
            <a:endParaRPr lang="en-US"/>
          </a:p>
        </p:txBody>
      </p:sp>
      <p:sp>
        <p:nvSpPr>
          <p:cNvPr id="10" name="TextBox 9"/>
          <p:cNvSpPr txBox="1"/>
          <p:nvPr/>
        </p:nvSpPr>
        <p:spPr>
          <a:xfrm>
            <a:off x="0" y="6488668"/>
            <a:ext cx="3441700" cy="369332"/>
          </a:xfrm>
          <a:prstGeom prst="rect">
            <a:avLst/>
          </a:prstGeom>
          <a:solidFill>
            <a:schemeClr val="bg1"/>
          </a:solidFill>
        </p:spPr>
        <p:txBody>
          <a:bodyPr wrap="square" rtlCol="0">
            <a:spAutoFit/>
          </a:bodyPr>
          <a:lstStyle/>
          <a:p>
            <a:pPr algn="ctr"/>
            <a:r>
              <a:rPr lang="en-US" dirty="0" err="1"/>
              <a:t>landandfreedoml.org</a:t>
            </a:r>
            <a:endParaRPr lang="en-US" dirty="0"/>
          </a:p>
        </p:txBody>
      </p:sp>
    </p:spTree>
    <p:extLst>
      <p:ext uri="{BB962C8B-B14F-4D97-AF65-F5344CB8AC3E}">
        <p14:creationId xmlns:p14="http://schemas.microsoft.com/office/powerpoint/2010/main" val="87806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96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96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39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21" grpId="0"/>
      <p:bldP spid="239622" grpId="0" animBg="1"/>
      <p:bldP spid="23962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noChangeArrowheads="1"/>
          </p:cNvSpPr>
          <p:nvPr>
            <p:ph type="title"/>
          </p:nvPr>
        </p:nvSpPr>
        <p:spPr/>
        <p:txBody>
          <a:bodyPr/>
          <a:lstStyle/>
          <a:p>
            <a:pPr eaLnBrk="1" hangingPunct="1"/>
            <a:r>
              <a:rPr lang="en-US" altLang="en-US" sz="3600" dirty="0">
                <a:ea typeface="ヒラギノ角ゴ Pro W3" pitchFamily="-84" charset="-128"/>
              </a:rPr>
              <a:t>Figure 10.5 The U.S. Tariff Rate</a:t>
            </a:r>
          </a:p>
        </p:txBody>
      </p:sp>
      <p:pic>
        <p:nvPicPr>
          <p:cNvPr id="3" name="Picture 2" descr="The tariff rate in percent for the U S is plotted versus year, 1891 to 2011. From 1891 to 1912, the tariff rate gradually declines from 48% to 40%. In 1921, a large dip to 15% occurs and then in 1932 the tariff rate rises to a peak of 59%. Until 1948, the rate drops rapidly to 12%. From 1948 to 2011, the rate declines gradually, with a tariff rate of 4% in 2011. All values estimate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1620290"/>
            <a:ext cx="7510516" cy="3686088"/>
          </a:xfrm>
          <a:prstGeom prst="rect">
            <a:avLst/>
          </a:prstGeom>
        </p:spPr>
      </p:pic>
      <p:sp>
        <p:nvSpPr>
          <p:cNvPr id="2" name="Content Placeholder 1"/>
          <p:cNvSpPr>
            <a:spLocks noGrp="1"/>
          </p:cNvSpPr>
          <p:nvPr>
            <p:ph idx="1"/>
          </p:nvPr>
        </p:nvSpPr>
        <p:spPr>
          <a:xfrm>
            <a:off x="457200" y="5614016"/>
            <a:ext cx="8229600" cy="672756"/>
          </a:xfrm>
        </p:spPr>
        <p:txBody>
          <a:bodyPr/>
          <a:lstStyle/>
          <a:p>
            <a:pPr marL="0" indent="0">
              <a:buNone/>
            </a:pPr>
            <a:r>
              <a:rPr lang="en-US" sz="2200" dirty="0">
                <a:latin typeface="Arial (Body)"/>
              </a:rPr>
              <a:t>After rising sharply at the beginning of the 1930s, the average tariff rate of the United States has steadily declined.</a:t>
            </a:r>
          </a:p>
        </p:txBody>
      </p:sp>
      <p:sp>
        <p:nvSpPr>
          <p:cNvPr id="4" name="Footer Placeholder 3">
            <a:extLst>
              <a:ext uri="{FF2B5EF4-FFF2-40B4-BE49-F238E27FC236}">
                <a16:creationId xmlns:a16="http://schemas.microsoft.com/office/drawing/2014/main" id="{5D92AE80-AF24-344B-8853-5A69F6CA947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50131FE5-3DBB-7B47-986D-5CA556FB254B}"/>
              </a:ext>
            </a:extLst>
          </p:cNvPr>
          <p:cNvSpPr>
            <a:spLocks noGrp="1"/>
          </p:cNvSpPr>
          <p:nvPr>
            <p:ph type="sldNum" sz="quarter" idx="12"/>
          </p:nvPr>
        </p:nvSpPr>
        <p:spPr/>
        <p:txBody>
          <a:bodyPr/>
          <a:lstStyle/>
          <a:p>
            <a:pPr>
              <a:defRPr/>
            </a:pPr>
            <a:fld id="{659DFB22-C7E9-9E4B-8431-4E4E88AD005A}" type="slidenum">
              <a:rPr lang="en-US" smtClean="0"/>
              <a:pPr>
                <a:defRPr/>
              </a:pPr>
              <a:t>11</a:t>
            </a:fld>
            <a:endParaRPr lang="en-US"/>
          </a:p>
        </p:txBody>
      </p:sp>
      <p:cxnSp>
        <p:nvCxnSpPr>
          <p:cNvPr id="9" name="Straight Connector 8">
            <a:extLst>
              <a:ext uri="{FF2B5EF4-FFF2-40B4-BE49-F238E27FC236}">
                <a16:creationId xmlns:a16="http://schemas.microsoft.com/office/drawing/2014/main" id="{D51F7CB4-48F5-FD4D-AB97-ECFE0377CFBC}"/>
              </a:ext>
            </a:extLst>
          </p:cNvPr>
          <p:cNvCxnSpPr>
            <a:cxnSpLocks/>
          </p:cNvCxnSpPr>
          <p:nvPr/>
        </p:nvCxnSpPr>
        <p:spPr>
          <a:xfrm>
            <a:off x="3581400" y="1371600"/>
            <a:ext cx="0" cy="34290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2" name="TextBox 11">
            <a:extLst>
              <a:ext uri="{FF2B5EF4-FFF2-40B4-BE49-F238E27FC236}">
                <a16:creationId xmlns:a16="http://schemas.microsoft.com/office/drawing/2014/main" id="{FD246472-89FF-8544-AF31-6A6D262181A0}"/>
              </a:ext>
            </a:extLst>
          </p:cNvPr>
          <p:cNvSpPr txBox="1"/>
          <p:nvPr/>
        </p:nvSpPr>
        <p:spPr>
          <a:xfrm>
            <a:off x="3505200" y="1295400"/>
            <a:ext cx="4648200" cy="369332"/>
          </a:xfrm>
          <a:prstGeom prst="rect">
            <a:avLst/>
          </a:prstGeom>
          <a:noFill/>
        </p:spPr>
        <p:txBody>
          <a:bodyPr wrap="square" rtlCol="0">
            <a:spAutoFit/>
          </a:bodyPr>
          <a:lstStyle/>
          <a:p>
            <a:r>
              <a:rPr lang="en-US" dirty="0">
                <a:solidFill>
                  <a:srgbClr val="00B050"/>
                </a:solidFill>
              </a:rPr>
              <a:t>1934 Reciprocal Trade Agreements Act</a:t>
            </a:r>
          </a:p>
        </p:txBody>
      </p:sp>
      <p:cxnSp>
        <p:nvCxnSpPr>
          <p:cNvPr id="14" name="Straight Connector 13">
            <a:extLst>
              <a:ext uri="{FF2B5EF4-FFF2-40B4-BE49-F238E27FC236}">
                <a16:creationId xmlns:a16="http://schemas.microsoft.com/office/drawing/2014/main" id="{556A3AA0-0E18-F54B-95EF-47C844CD3E9D}"/>
              </a:ext>
            </a:extLst>
          </p:cNvPr>
          <p:cNvCxnSpPr>
            <a:cxnSpLocks/>
          </p:cNvCxnSpPr>
          <p:nvPr/>
        </p:nvCxnSpPr>
        <p:spPr>
          <a:xfrm>
            <a:off x="42672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6" name="TextBox 15">
            <a:extLst>
              <a:ext uri="{FF2B5EF4-FFF2-40B4-BE49-F238E27FC236}">
                <a16:creationId xmlns:a16="http://schemas.microsoft.com/office/drawing/2014/main" id="{14D85828-ED18-154D-9DEC-8BDB2156CF02}"/>
              </a:ext>
            </a:extLst>
          </p:cNvPr>
          <p:cNvSpPr txBox="1"/>
          <p:nvPr/>
        </p:nvSpPr>
        <p:spPr>
          <a:xfrm>
            <a:off x="4191000" y="1676400"/>
            <a:ext cx="1371600" cy="369332"/>
          </a:xfrm>
          <a:prstGeom prst="rect">
            <a:avLst/>
          </a:prstGeom>
          <a:noFill/>
        </p:spPr>
        <p:txBody>
          <a:bodyPr wrap="square" rtlCol="0">
            <a:spAutoFit/>
          </a:bodyPr>
          <a:lstStyle/>
          <a:p>
            <a:r>
              <a:rPr lang="en-US" dirty="0">
                <a:solidFill>
                  <a:srgbClr val="00B050"/>
                </a:solidFill>
              </a:rPr>
              <a:t>1947 GATT</a:t>
            </a:r>
          </a:p>
        </p:txBody>
      </p:sp>
      <p:cxnSp>
        <p:nvCxnSpPr>
          <p:cNvPr id="17" name="Straight Connector 16">
            <a:extLst>
              <a:ext uri="{FF2B5EF4-FFF2-40B4-BE49-F238E27FC236}">
                <a16:creationId xmlns:a16="http://schemas.microsoft.com/office/drawing/2014/main" id="{DBB890F2-8947-2B49-9AC5-9892DD1CEC0E}"/>
              </a:ext>
            </a:extLst>
          </p:cNvPr>
          <p:cNvCxnSpPr>
            <a:cxnSpLocks/>
          </p:cNvCxnSpPr>
          <p:nvPr/>
        </p:nvCxnSpPr>
        <p:spPr>
          <a:xfrm>
            <a:off x="7086600" y="1676400"/>
            <a:ext cx="0" cy="3124200"/>
          </a:xfrm>
          <a:prstGeom prst="line">
            <a:avLst/>
          </a:prstGeom>
          <a:ln>
            <a:solidFill>
              <a:srgbClr val="00B050"/>
            </a:solidFill>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C9819837-1946-7840-A604-EBF920F64A8A}"/>
              </a:ext>
            </a:extLst>
          </p:cNvPr>
          <p:cNvSpPr txBox="1"/>
          <p:nvPr/>
        </p:nvSpPr>
        <p:spPr>
          <a:xfrm>
            <a:off x="7010400" y="1676400"/>
            <a:ext cx="1371600" cy="369332"/>
          </a:xfrm>
          <a:prstGeom prst="rect">
            <a:avLst/>
          </a:prstGeom>
          <a:noFill/>
        </p:spPr>
        <p:txBody>
          <a:bodyPr wrap="square" rtlCol="0">
            <a:spAutoFit/>
          </a:bodyPr>
          <a:lstStyle/>
          <a:p>
            <a:r>
              <a:rPr lang="en-US" dirty="0">
                <a:solidFill>
                  <a:srgbClr val="00B050"/>
                </a:solidFill>
              </a:rPr>
              <a:t>1995 WTO</a:t>
            </a:r>
          </a:p>
        </p:txBody>
      </p:sp>
      <p:sp>
        <p:nvSpPr>
          <p:cNvPr id="22" name="TextBox 21">
            <a:extLst>
              <a:ext uri="{FF2B5EF4-FFF2-40B4-BE49-F238E27FC236}">
                <a16:creationId xmlns:a16="http://schemas.microsoft.com/office/drawing/2014/main" id="{7750ABF4-977B-6C4E-9EDE-B5EF1A7048A7}"/>
              </a:ext>
            </a:extLst>
          </p:cNvPr>
          <p:cNvSpPr txBox="1"/>
          <p:nvPr/>
        </p:nvSpPr>
        <p:spPr>
          <a:xfrm>
            <a:off x="914400" y="1219200"/>
            <a:ext cx="2514600" cy="369332"/>
          </a:xfrm>
          <a:prstGeom prst="rect">
            <a:avLst/>
          </a:prstGeom>
          <a:noFill/>
        </p:spPr>
        <p:txBody>
          <a:bodyPr wrap="square" rtlCol="0">
            <a:spAutoFit/>
          </a:bodyPr>
          <a:lstStyle/>
          <a:p>
            <a:r>
              <a:rPr lang="en-US" dirty="0">
                <a:solidFill>
                  <a:srgbClr val="FF0000"/>
                </a:solidFill>
              </a:rPr>
              <a:t>Smoot-Hawley Tariff</a:t>
            </a:r>
          </a:p>
        </p:txBody>
      </p:sp>
      <p:cxnSp>
        <p:nvCxnSpPr>
          <p:cNvPr id="24" name="Straight Arrow Connector 23">
            <a:extLst>
              <a:ext uri="{FF2B5EF4-FFF2-40B4-BE49-F238E27FC236}">
                <a16:creationId xmlns:a16="http://schemas.microsoft.com/office/drawing/2014/main" id="{9DCC4687-5340-634B-81EC-93A40D325C87}"/>
              </a:ext>
            </a:extLst>
          </p:cNvPr>
          <p:cNvCxnSpPr>
            <a:cxnSpLocks/>
          </p:cNvCxnSpPr>
          <p:nvPr/>
        </p:nvCxnSpPr>
        <p:spPr>
          <a:xfrm>
            <a:off x="2971800" y="1524000"/>
            <a:ext cx="381000" cy="533400"/>
          </a:xfrm>
          <a:prstGeom prst="straightConnector1">
            <a:avLst/>
          </a:prstGeom>
          <a:ln>
            <a:solidFill>
              <a:srgbClr val="FF0000"/>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57672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Before 1934</a:t>
            </a:r>
          </a:p>
          <a:p>
            <a:pPr lvl="1"/>
            <a:r>
              <a:rPr lang="en-US" dirty="0"/>
              <a:t>Massive use of tariffs</a:t>
            </a:r>
          </a:p>
          <a:p>
            <a:pPr lvl="2"/>
            <a:r>
              <a:rPr lang="en-US" dirty="0"/>
              <a:t>Especially by US</a:t>
            </a:r>
          </a:p>
          <a:p>
            <a:pPr lvl="2"/>
            <a:r>
              <a:rPr lang="en-US" dirty="0"/>
              <a:t>Often for government revenue</a:t>
            </a:r>
          </a:p>
          <a:p>
            <a:pPr lvl="2"/>
            <a:r>
              <a:rPr lang="en-US" dirty="0"/>
              <a:t>Sometimes for protection of North-east manufactures</a:t>
            </a:r>
          </a:p>
          <a:p>
            <a:pPr lvl="1"/>
            <a:r>
              <a:rPr lang="en-US" dirty="0"/>
              <a:t>1930:  Smoot-Hawley Tariff</a:t>
            </a:r>
          </a:p>
          <a:p>
            <a:pPr lvl="2"/>
            <a:r>
              <a:rPr lang="en-US" dirty="0"/>
              <a:t>Result of “logrolling” in Congress</a:t>
            </a:r>
          </a:p>
          <a:p>
            <a:pPr lvl="2"/>
            <a:r>
              <a:rPr lang="en-US" dirty="0"/>
              <a:t>Prompted retaliation by others</a:t>
            </a:r>
          </a:p>
          <a:p>
            <a:pPr lvl="2"/>
            <a:r>
              <a:rPr lang="en-US" dirty="0"/>
              <a:t>Worsened (did not cause) the Great Depression</a:t>
            </a:r>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12</a:t>
            </a:fld>
            <a:endParaRPr lang="en-US"/>
          </a:p>
        </p:txBody>
      </p:sp>
    </p:spTree>
    <p:extLst>
      <p:ext uri="{BB962C8B-B14F-4D97-AF65-F5344CB8AC3E}">
        <p14:creationId xmlns:p14="http://schemas.microsoft.com/office/powerpoint/2010/main" val="853938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13</a:t>
            </a:fld>
            <a:endParaRPr lang="en-US"/>
          </a:p>
        </p:txBody>
      </p:sp>
      <p:pic>
        <p:nvPicPr>
          <p:cNvPr id="6" name="Picture 5">
            <a:extLst>
              <a:ext uri="{FF2B5EF4-FFF2-40B4-BE49-F238E27FC236}">
                <a16:creationId xmlns:a16="http://schemas.microsoft.com/office/drawing/2014/main" id="{C16F5E5E-6BEB-8E40-B2FD-B345FC916CBC}"/>
              </a:ext>
            </a:extLst>
          </p:cNvPr>
          <p:cNvPicPr>
            <a:picLocks noChangeAspect="1"/>
          </p:cNvPicPr>
          <p:nvPr/>
        </p:nvPicPr>
        <p:blipFill>
          <a:blip r:embed="rId2"/>
          <a:srcRect/>
          <a:stretch>
            <a:fillRect/>
          </a:stretch>
        </p:blipFill>
        <p:spPr bwMode="auto">
          <a:xfrm>
            <a:off x="2032000" y="1797050"/>
            <a:ext cx="5080000" cy="3263900"/>
          </a:xfrm>
          <a:prstGeom prst="rect">
            <a:avLst/>
          </a:prstGeom>
          <a:noFill/>
          <a:ln w="9525">
            <a:noFill/>
            <a:miter lim="800000"/>
            <a:headEnd/>
            <a:tailEnd/>
          </a:ln>
        </p:spPr>
      </p:pic>
      <p:sp>
        <p:nvSpPr>
          <p:cNvPr id="7" name="TextBox 6">
            <a:extLst>
              <a:ext uri="{FF2B5EF4-FFF2-40B4-BE49-F238E27FC236}">
                <a16:creationId xmlns:a16="http://schemas.microsoft.com/office/drawing/2014/main" id="{A770C3D7-0F57-E84C-B437-001B3A2E9A12}"/>
              </a:ext>
            </a:extLst>
          </p:cNvPr>
          <p:cNvSpPr txBox="1">
            <a:spLocks noChangeArrowheads="1"/>
          </p:cNvSpPr>
          <p:nvPr/>
        </p:nvSpPr>
        <p:spPr bwMode="auto">
          <a:xfrm>
            <a:off x="1553570" y="5199797"/>
            <a:ext cx="1828800" cy="646113"/>
          </a:xfrm>
          <a:prstGeom prst="rect">
            <a:avLst/>
          </a:prstGeom>
          <a:noFill/>
          <a:ln w="9525">
            <a:noFill/>
            <a:miter lim="800000"/>
            <a:headEnd/>
            <a:tailEnd/>
          </a:ln>
        </p:spPr>
        <p:txBody>
          <a:bodyPr>
            <a:prstTxWarp prst="textNoShape">
              <a:avLst/>
            </a:prstTxWarp>
            <a:spAutoFit/>
          </a:bodyPr>
          <a:lstStyle/>
          <a:p>
            <a:r>
              <a:rPr lang="en-US" sz="3600" dirty="0"/>
              <a:t>Hawley</a:t>
            </a:r>
          </a:p>
        </p:txBody>
      </p:sp>
      <p:sp>
        <p:nvSpPr>
          <p:cNvPr id="8" name="TextBox 7">
            <a:extLst>
              <a:ext uri="{FF2B5EF4-FFF2-40B4-BE49-F238E27FC236}">
                <a16:creationId xmlns:a16="http://schemas.microsoft.com/office/drawing/2014/main" id="{5B1ABE96-BAFE-2E40-B848-06ED07D0C45F}"/>
              </a:ext>
            </a:extLst>
          </p:cNvPr>
          <p:cNvSpPr txBox="1">
            <a:spLocks noChangeArrowheads="1"/>
          </p:cNvSpPr>
          <p:nvPr/>
        </p:nvSpPr>
        <p:spPr bwMode="auto">
          <a:xfrm>
            <a:off x="6207457" y="5227093"/>
            <a:ext cx="1828800" cy="646113"/>
          </a:xfrm>
          <a:prstGeom prst="rect">
            <a:avLst/>
          </a:prstGeom>
          <a:noFill/>
          <a:ln w="9525">
            <a:noFill/>
            <a:miter lim="800000"/>
            <a:headEnd/>
            <a:tailEnd/>
          </a:ln>
        </p:spPr>
        <p:txBody>
          <a:bodyPr>
            <a:prstTxWarp prst="textNoShape">
              <a:avLst/>
            </a:prstTxWarp>
            <a:spAutoFit/>
          </a:bodyPr>
          <a:lstStyle/>
          <a:p>
            <a:r>
              <a:rPr lang="en-US" sz="3600" dirty="0"/>
              <a:t>Smoot</a:t>
            </a:r>
          </a:p>
        </p:txBody>
      </p:sp>
    </p:spTree>
    <p:extLst>
      <p:ext uri="{BB962C8B-B14F-4D97-AF65-F5344CB8AC3E}">
        <p14:creationId xmlns:p14="http://schemas.microsoft.com/office/powerpoint/2010/main" val="6321995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14</a:t>
            </a:fld>
            <a:endParaRPr lang="en-US"/>
          </a:p>
        </p:txBody>
      </p:sp>
      <p:pic>
        <p:nvPicPr>
          <p:cNvPr id="6" name="Picture 5">
            <a:extLst>
              <a:ext uri="{FF2B5EF4-FFF2-40B4-BE49-F238E27FC236}">
                <a16:creationId xmlns:a16="http://schemas.microsoft.com/office/drawing/2014/main" id="{B71F439E-0F9B-CE4A-91BC-243C4B4DA489}"/>
              </a:ext>
            </a:extLst>
          </p:cNvPr>
          <p:cNvPicPr>
            <a:picLocks noChangeAspect="1"/>
          </p:cNvPicPr>
          <p:nvPr/>
        </p:nvPicPr>
        <p:blipFill>
          <a:blip r:embed="rId2"/>
          <a:srcRect/>
          <a:stretch>
            <a:fillRect/>
          </a:stretch>
        </p:blipFill>
        <p:spPr bwMode="auto">
          <a:xfrm>
            <a:off x="2857500" y="1339850"/>
            <a:ext cx="3429000" cy="4178300"/>
          </a:xfrm>
          <a:prstGeom prst="rect">
            <a:avLst/>
          </a:prstGeom>
          <a:noFill/>
          <a:ln w="9525">
            <a:noFill/>
            <a:miter lim="800000"/>
            <a:headEnd/>
            <a:tailEnd/>
          </a:ln>
        </p:spPr>
      </p:pic>
      <p:sp>
        <p:nvSpPr>
          <p:cNvPr id="7" name="TextBox 7">
            <a:extLst>
              <a:ext uri="{FF2B5EF4-FFF2-40B4-BE49-F238E27FC236}">
                <a16:creationId xmlns:a16="http://schemas.microsoft.com/office/drawing/2014/main" id="{6B1C8453-3F1D-6646-842C-24336E5D55F3}"/>
              </a:ext>
            </a:extLst>
          </p:cNvPr>
          <p:cNvSpPr txBox="1">
            <a:spLocks noChangeArrowheads="1"/>
          </p:cNvSpPr>
          <p:nvPr/>
        </p:nvSpPr>
        <p:spPr bwMode="auto">
          <a:xfrm>
            <a:off x="838200" y="5715000"/>
            <a:ext cx="7848600" cy="646113"/>
          </a:xfrm>
          <a:prstGeom prst="rect">
            <a:avLst/>
          </a:prstGeom>
          <a:noFill/>
          <a:ln w="9525">
            <a:noFill/>
            <a:miter lim="800000"/>
            <a:headEnd/>
            <a:tailEnd/>
          </a:ln>
        </p:spPr>
        <p:txBody>
          <a:bodyPr>
            <a:prstTxWarp prst="textNoShape">
              <a:avLst/>
            </a:prstTxWarp>
            <a:spAutoFit/>
          </a:bodyPr>
          <a:lstStyle/>
          <a:p>
            <a:r>
              <a:rPr lang="en-US" dirty="0"/>
              <a:t>Source:  Economist, “The battle of Smoot-Hawley,” December 18, 2008.</a:t>
            </a:r>
          </a:p>
          <a:p>
            <a:endParaRPr lang="en-US" dirty="0"/>
          </a:p>
        </p:txBody>
      </p:sp>
      <p:sp>
        <p:nvSpPr>
          <p:cNvPr id="2" name="TextBox 1">
            <a:extLst>
              <a:ext uri="{FF2B5EF4-FFF2-40B4-BE49-F238E27FC236}">
                <a16:creationId xmlns:a16="http://schemas.microsoft.com/office/drawing/2014/main" id="{3CE1C481-45B3-A94E-988B-9D409F0D3CA9}"/>
              </a:ext>
            </a:extLst>
          </p:cNvPr>
          <p:cNvSpPr txBox="1"/>
          <p:nvPr/>
        </p:nvSpPr>
        <p:spPr>
          <a:xfrm>
            <a:off x="381000" y="1828800"/>
            <a:ext cx="2286000" cy="954107"/>
          </a:xfrm>
          <a:prstGeom prst="rect">
            <a:avLst/>
          </a:prstGeom>
          <a:noFill/>
        </p:spPr>
        <p:txBody>
          <a:bodyPr wrap="square" rtlCol="0">
            <a:spAutoFit/>
          </a:bodyPr>
          <a:lstStyle/>
          <a:p>
            <a:pPr algn="ctr"/>
            <a:r>
              <a:rPr lang="en-US" sz="2800" dirty="0" err="1"/>
              <a:t>Kindleberger</a:t>
            </a:r>
            <a:r>
              <a:rPr lang="en-US" sz="2800" dirty="0"/>
              <a:t> Spiral</a:t>
            </a:r>
          </a:p>
        </p:txBody>
      </p:sp>
    </p:spTree>
    <p:extLst>
      <p:ext uri="{BB962C8B-B14F-4D97-AF65-F5344CB8AC3E}">
        <p14:creationId xmlns:p14="http://schemas.microsoft.com/office/powerpoint/2010/main" val="40897670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1934:  Reciprocal Trade Agreements Act</a:t>
            </a:r>
          </a:p>
          <a:p>
            <a:pPr lvl="1"/>
            <a:r>
              <a:rPr lang="en-US" dirty="0"/>
              <a:t>US Congress authorized President to negotiate bilateral tariff reductions</a:t>
            </a:r>
          </a:p>
          <a:p>
            <a:pPr lvl="1"/>
            <a:r>
              <a:rPr lang="en-US" dirty="0"/>
              <a:t>Used MFN to spread tariff cuts to, and from, multiple countries</a:t>
            </a:r>
          </a:p>
          <a:p>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15</a:t>
            </a:fld>
            <a:endParaRPr lang="en-US"/>
          </a:p>
        </p:txBody>
      </p:sp>
    </p:spTree>
    <p:extLst>
      <p:ext uri="{BB962C8B-B14F-4D97-AF65-F5344CB8AC3E}">
        <p14:creationId xmlns:p14="http://schemas.microsoft.com/office/powerpoint/2010/main" val="5570244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History</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1947:  General Agreement on Tariffs and Trade (GATT)</a:t>
            </a:r>
          </a:p>
          <a:p>
            <a:pPr lvl="1"/>
            <a:r>
              <a:rPr lang="en-US" sz="2400" dirty="0"/>
              <a:t>Accompanied (but not part of) the Bretton Woods negotiations that created</a:t>
            </a:r>
          </a:p>
          <a:p>
            <a:pPr lvl="2"/>
            <a:r>
              <a:rPr lang="en-US" sz="2000" dirty="0"/>
              <a:t>IMF</a:t>
            </a:r>
          </a:p>
          <a:p>
            <a:pPr lvl="2"/>
            <a:r>
              <a:rPr lang="en-US" sz="2000" dirty="0"/>
              <a:t>World Bank</a:t>
            </a:r>
          </a:p>
          <a:p>
            <a:pPr lvl="1"/>
            <a:r>
              <a:rPr lang="en-US" sz="2400" dirty="0"/>
              <a:t>Meant as temporary until International Trade Organization (ITO) would be ratified.</a:t>
            </a:r>
          </a:p>
          <a:p>
            <a:pPr lvl="2"/>
            <a:r>
              <a:rPr lang="en-US" sz="2000" dirty="0"/>
              <a:t>GATT was adopted via Protocol of Provisional Application</a:t>
            </a:r>
          </a:p>
          <a:p>
            <a:pPr lvl="2"/>
            <a:r>
              <a:rPr lang="en-US" sz="2000" dirty="0"/>
              <a:t>ITO failed (in US)</a:t>
            </a:r>
          </a:p>
          <a:p>
            <a:pPr lvl="1"/>
            <a:r>
              <a:rPr lang="en-US" sz="2400" dirty="0"/>
              <a:t>GATT become the rules for ~50 years by default</a:t>
            </a:r>
          </a:p>
          <a:p>
            <a:endParaRPr lang="en-US" sz="28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16</a:t>
            </a:fld>
            <a:endParaRPr lang="en-US"/>
          </a:p>
        </p:txBody>
      </p:sp>
    </p:spTree>
    <p:extLst>
      <p:ext uri="{BB962C8B-B14F-4D97-AF65-F5344CB8AC3E}">
        <p14:creationId xmlns:p14="http://schemas.microsoft.com/office/powerpoint/2010/main" val="4729338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17</a:t>
            </a:fld>
            <a:endParaRPr lang="en-US"/>
          </a:p>
        </p:txBody>
      </p:sp>
    </p:spTree>
    <p:extLst>
      <p:ext uri="{BB962C8B-B14F-4D97-AF65-F5344CB8AC3E}">
        <p14:creationId xmlns:p14="http://schemas.microsoft.com/office/powerpoint/2010/main" val="1908888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KOM</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reasons may motivate countries to use tariffs on imports?</a:t>
            </a:r>
          </a:p>
          <a:p>
            <a:r>
              <a:rPr lang="en-US" dirty="0"/>
              <a:t>By how much were US tariffs reduced from the 1930s to just after World War II, just before the GATT?  How was this accomplished?</a:t>
            </a:r>
          </a:p>
          <a:p>
            <a:r>
              <a:rPr lang="en-US" dirty="0"/>
              <a:t>What do KOM mean by the “levers” and the “ratchets”?</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18</a:t>
            </a:fld>
            <a:endParaRPr lang="en-US"/>
          </a:p>
        </p:txBody>
      </p:sp>
    </p:spTree>
    <p:extLst>
      <p:ext uri="{BB962C8B-B14F-4D97-AF65-F5344CB8AC3E}">
        <p14:creationId xmlns:p14="http://schemas.microsoft.com/office/powerpoint/2010/main" val="33574142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GATT</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sz="2800" dirty="0"/>
              <a:t>What GATT does </a:t>
            </a:r>
          </a:p>
          <a:p>
            <a:pPr lvl="1"/>
            <a:r>
              <a:rPr lang="en-US" sz="2400" dirty="0"/>
              <a:t>Sets rules for countries to follow in their trade policies</a:t>
            </a:r>
          </a:p>
          <a:p>
            <a:pPr lvl="1"/>
            <a:r>
              <a:rPr lang="en-US" sz="2400" dirty="0"/>
              <a:t>Includes weak enforcement of rules</a:t>
            </a:r>
          </a:p>
          <a:p>
            <a:pPr lvl="1"/>
            <a:r>
              <a:rPr lang="en-US" sz="2400" dirty="0"/>
              <a:t>Hosted “Rounds” of multilateral negotiations</a:t>
            </a:r>
          </a:p>
          <a:p>
            <a:endParaRPr lang="en-US" sz="2800"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19</a:t>
            </a:fld>
            <a:endParaRPr lang="en-US"/>
          </a:p>
        </p:txBody>
      </p:sp>
    </p:spTree>
    <p:extLst>
      <p:ext uri="{BB962C8B-B14F-4D97-AF65-F5344CB8AC3E}">
        <p14:creationId xmlns:p14="http://schemas.microsoft.com/office/powerpoint/2010/main" val="1092611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Quizzes</a:t>
            </a:r>
          </a:p>
          <a:p>
            <a:pPr lvl="1"/>
            <a:r>
              <a:rPr lang="en-US" dirty="0"/>
              <a:t>Results:</a:t>
            </a:r>
          </a:p>
          <a:p>
            <a:pPr lvl="1"/>
            <a:endParaRPr lang="en-US" dirty="0"/>
          </a:p>
          <a:p>
            <a:pPr lvl="1"/>
            <a:endParaRPr lang="en-US" dirty="0"/>
          </a:p>
          <a:p>
            <a:pPr lvl="1"/>
            <a:endParaRPr lang="en-US" dirty="0"/>
          </a:p>
          <a:p>
            <a:pPr lvl="1"/>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 10:  Policies and Institutions: National, Other</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2</a:t>
            </a:fld>
            <a:endParaRPr lang="en-US"/>
          </a:p>
        </p:txBody>
      </p:sp>
      <p:graphicFrame>
        <p:nvGraphicFramePr>
          <p:cNvPr id="6" name="Table 5">
            <a:extLst>
              <a:ext uri="{FF2B5EF4-FFF2-40B4-BE49-F238E27FC236}">
                <a16:creationId xmlns:a16="http://schemas.microsoft.com/office/drawing/2014/main" id="{8945649E-FD35-EA4C-91DA-B9CB269EEE93}"/>
              </a:ext>
            </a:extLst>
          </p:cNvPr>
          <p:cNvGraphicFramePr>
            <a:graphicFrameLocks noGrp="1"/>
          </p:cNvGraphicFramePr>
          <p:nvPr>
            <p:extLst>
              <p:ext uri="{D42A27DB-BD31-4B8C-83A1-F6EECF244321}">
                <p14:modId xmlns:p14="http://schemas.microsoft.com/office/powerpoint/2010/main" val="1137494487"/>
              </p:ext>
            </p:extLst>
          </p:nvPr>
        </p:nvGraphicFramePr>
        <p:xfrm>
          <a:off x="2286000" y="2819400"/>
          <a:ext cx="4419600" cy="2362200"/>
        </p:xfrm>
        <a:graphic>
          <a:graphicData uri="http://schemas.openxmlformats.org/drawingml/2006/table">
            <a:tbl>
              <a:tblPr>
                <a:tableStyleId>{5C22544A-7EE6-4342-B048-85BDC9FD1C3A}</a:tableStyleId>
              </a:tblPr>
              <a:tblGrid>
                <a:gridCol w="1104900">
                  <a:extLst>
                    <a:ext uri="{9D8B030D-6E8A-4147-A177-3AD203B41FA5}">
                      <a16:colId xmlns:a16="http://schemas.microsoft.com/office/drawing/2014/main" val="1967256188"/>
                    </a:ext>
                  </a:extLst>
                </a:gridCol>
                <a:gridCol w="1104900">
                  <a:extLst>
                    <a:ext uri="{9D8B030D-6E8A-4147-A177-3AD203B41FA5}">
                      <a16:colId xmlns:a16="http://schemas.microsoft.com/office/drawing/2014/main" val="1112731140"/>
                    </a:ext>
                  </a:extLst>
                </a:gridCol>
                <a:gridCol w="1104900">
                  <a:extLst>
                    <a:ext uri="{9D8B030D-6E8A-4147-A177-3AD203B41FA5}">
                      <a16:colId xmlns:a16="http://schemas.microsoft.com/office/drawing/2014/main" val="60296669"/>
                    </a:ext>
                  </a:extLst>
                </a:gridCol>
                <a:gridCol w="1104900">
                  <a:extLst>
                    <a:ext uri="{9D8B030D-6E8A-4147-A177-3AD203B41FA5}">
                      <a16:colId xmlns:a16="http://schemas.microsoft.com/office/drawing/2014/main" val="168384582"/>
                    </a:ext>
                  </a:extLst>
                </a:gridCol>
              </a:tblGrid>
              <a:tr h="393700">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ctr"/>
                      <a:r>
                        <a:rPr lang="en-US" sz="2400" u="none" strike="noStrike">
                          <a:effectLst/>
                        </a:rPr>
                        <a:t>Q1</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Q2</a:t>
                      </a:r>
                      <a:endParaRPr lang="en-US" sz="24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n-US" sz="2400" u="none" strike="noStrike">
                          <a:effectLst/>
                        </a:rPr>
                        <a:t>Q3</a:t>
                      </a:r>
                      <a:endParaRPr lang="en-US" sz="24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4292591665"/>
                  </a:ext>
                </a:extLst>
              </a:tr>
              <a:tr h="393700">
                <a:tc>
                  <a:txBody>
                    <a:bodyPr/>
                    <a:lstStyle/>
                    <a:p>
                      <a:pPr algn="ctr" fontAlgn="b"/>
                      <a:r>
                        <a:rPr lang="en-US" sz="2400" u="none" strike="noStrike">
                          <a:effectLst/>
                        </a:rPr>
                        <a:t>Mean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8.97</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7.21</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6.50</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922331205"/>
                  </a:ext>
                </a:extLst>
              </a:tr>
              <a:tr h="393700">
                <a:tc>
                  <a:txBody>
                    <a:bodyPr/>
                    <a:lstStyle/>
                    <a:p>
                      <a:pPr algn="ctr" fontAlgn="b"/>
                      <a:r>
                        <a:rPr lang="en-US" sz="2400" u="none" strike="noStrike">
                          <a:effectLst/>
                        </a:rPr>
                        <a:t>Median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7.5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4381452"/>
                  </a:ext>
                </a:extLst>
              </a:tr>
              <a:tr h="393700">
                <a:tc>
                  <a:txBody>
                    <a:bodyPr/>
                    <a:lstStyle/>
                    <a:p>
                      <a:pPr algn="ctr" fontAlgn="b"/>
                      <a:r>
                        <a:rPr lang="en-US" sz="2400" u="none" strike="noStrike">
                          <a:effectLst/>
                        </a:rPr>
                        <a:t>Max</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9.5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9.5</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074947823"/>
                  </a:ext>
                </a:extLst>
              </a:tr>
              <a:tr h="393700">
                <a:tc>
                  <a:txBody>
                    <a:bodyPr/>
                    <a:lstStyle/>
                    <a:p>
                      <a:pPr algn="ctr" fontAlgn="b"/>
                      <a:r>
                        <a:rPr lang="en-US" sz="2400" u="none" strike="noStrike">
                          <a:effectLst/>
                        </a:rPr>
                        <a:t>Min</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6.5</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4</a:t>
                      </a:r>
                      <a:endParaRPr lang="en-US" sz="24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21312123"/>
                  </a:ext>
                </a:extLst>
              </a:tr>
              <a:tr h="393700">
                <a:tc>
                  <a:txBody>
                    <a:bodyPr/>
                    <a:lstStyle/>
                    <a:p>
                      <a:pPr algn="ctr" fontAlgn="b"/>
                      <a:r>
                        <a:rPr lang="en-US" sz="2400" u="none" strike="noStrike">
                          <a:effectLst/>
                        </a:rPr>
                        <a:t>S.D.</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1.09</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a:effectLst/>
                        </a:rPr>
                        <a:t>1.70</a:t>
                      </a:r>
                      <a:endParaRPr lang="en-US" sz="2400" b="0" i="0" u="none" strike="noStrike">
                        <a:solidFill>
                          <a:srgbClr val="000000"/>
                        </a:solidFill>
                        <a:effectLst/>
                        <a:latin typeface="Calibri" panose="020F0502020204030204" pitchFamily="34" charset="0"/>
                      </a:endParaRPr>
                    </a:p>
                  </a:txBody>
                  <a:tcPr marL="9525" marR="9525" marT="9525" marB="0" anchor="b"/>
                </a:tc>
                <a:tc>
                  <a:txBody>
                    <a:bodyPr/>
                    <a:lstStyle/>
                    <a:p>
                      <a:pPr algn="ctr" fontAlgn="b"/>
                      <a:r>
                        <a:rPr lang="en-US" sz="2400" u="none" strike="noStrike" dirty="0">
                          <a:effectLst/>
                        </a:rPr>
                        <a:t>1.72</a:t>
                      </a:r>
                      <a:endParaRPr lang="en-US" sz="24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39398598"/>
                  </a:ext>
                </a:extLst>
              </a:tr>
            </a:tbl>
          </a:graphicData>
        </a:graphic>
      </p:graphicFrame>
      <p:sp>
        <p:nvSpPr>
          <p:cNvPr id="7" name="Folded Corner 6">
            <a:hlinkClick r:id="rId2" action="ppaction://hlinksldjump"/>
            <a:extLst>
              <a:ext uri="{FF2B5EF4-FFF2-40B4-BE49-F238E27FC236}">
                <a16:creationId xmlns:a16="http://schemas.microsoft.com/office/drawing/2014/main" id="{16907EA7-0F8C-9140-81F8-F6C5386CA36D}"/>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20342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20</a:t>
            </a:fld>
            <a:endParaRPr lang="en-US"/>
          </a:p>
        </p:txBody>
      </p:sp>
      <p:graphicFrame>
        <p:nvGraphicFramePr>
          <p:cNvPr id="6" name="Group 3">
            <a:extLst>
              <a:ext uri="{FF2B5EF4-FFF2-40B4-BE49-F238E27FC236}">
                <a16:creationId xmlns:a16="http://schemas.microsoft.com/office/drawing/2014/main" id="{FF4E1DB8-D9F3-6E42-97D4-30EFC5AD3E83}"/>
              </a:ext>
            </a:extLst>
          </p:cNvPr>
          <p:cNvGraphicFramePr>
            <a:graphicFrameLocks noGrp="1"/>
          </p:cNvGraphicFramePr>
          <p:nvPr>
            <p:ph idx="1"/>
            <p:extLst>
              <p:ext uri="{D42A27DB-BD31-4B8C-83A1-F6EECF244321}">
                <p14:modId xmlns:p14="http://schemas.microsoft.com/office/powerpoint/2010/main" val="73484863"/>
              </p:ext>
            </p:extLst>
          </p:nvPr>
        </p:nvGraphicFramePr>
        <p:xfrm>
          <a:off x="1066800" y="1447800"/>
          <a:ext cx="7519916" cy="3639312"/>
        </p:xfrm>
        <a:graphic>
          <a:graphicData uri="http://schemas.openxmlformats.org/drawingml/2006/table">
            <a:tbl>
              <a:tblPr/>
              <a:tblGrid>
                <a:gridCol w="557031">
                  <a:extLst>
                    <a:ext uri="{9D8B030D-6E8A-4147-A177-3AD203B41FA5}">
                      <a16:colId xmlns:a16="http://schemas.microsoft.com/office/drawing/2014/main" val="20000"/>
                    </a:ext>
                  </a:extLst>
                </a:gridCol>
                <a:gridCol w="1044433">
                  <a:extLst>
                    <a:ext uri="{9D8B030D-6E8A-4147-A177-3AD203B41FA5}">
                      <a16:colId xmlns:a16="http://schemas.microsoft.com/office/drawing/2014/main" val="20001"/>
                    </a:ext>
                  </a:extLst>
                </a:gridCol>
                <a:gridCol w="1114061">
                  <a:extLst>
                    <a:ext uri="{9D8B030D-6E8A-4147-A177-3AD203B41FA5}">
                      <a16:colId xmlns:a16="http://schemas.microsoft.com/office/drawing/2014/main" val="20002"/>
                    </a:ext>
                  </a:extLst>
                </a:gridCol>
                <a:gridCol w="4804391">
                  <a:extLst>
                    <a:ext uri="{9D8B030D-6E8A-4147-A177-3AD203B41FA5}">
                      <a16:colId xmlns:a16="http://schemas.microsoft.com/office/drawing/2014/main" val="20003"/>
                    </a:ext>
                  </a:extLst>
                </a:gridCol>
              </a:tblGrid>
              <a:tr h="309563">
                <a:tc gridSpan="4">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Rounds of GATT</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a:ln>
                            <a:noFill/>
                          </a:ln>
                          <a:solidFill>
                            <a:schemeClr val="tx1"/>
                          </a:solidFill>
                          <a:effectLst/>
                          <a:latin typeface="Arial" charset="0"/>
                        </a:rPr>
                        <a:t>Multilateral Trade Negotiations</a:t>
                      </a: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936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No.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Years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Name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chemeClr val="tx1"/>
                          </a:solidFill>
                          <a:effectLst/>
                          <a:latin typeface="Arial" charset="0"/>
                        </a:rPr>
                        <a:t>Accomplishments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1947-61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800" b="0" i="0" u="none" strike="noStrike" cap="none" normalizeH="0" baseline="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Reduced tariffs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1964-67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Kennedy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Tariffs + 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1973-79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Tokyo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Tariffs + NTBs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162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1986-94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Uruguay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Tariffs, NTBs, Services, Intellectual Property, Textiles, Ag., Dispute Settlement, </a:t>
                      </a:r>
                      <a:r>
                        <a:rPr kumimoji="0" lang="en-US" sz="1800" b="1" i="0" u="none" strike="noStrike" cap="none" normalizeH="0" baseline="0" dirty="0">
                          <a:ln>
                            <a:noFill/>
                          </a:ln>
                          <a:solidFill>
                            <a:schemeClr val="tx1"/>
                          </a:solidFill>
                          <a:effectLst/>
                          <a:latin typeface="Arial" charset="0"/>
                        </a:rPr>
                        <a:t>Created WTO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19526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9</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2001-15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a:ln>
                            <a:noFill/>
                          </a:ln>
                          <a:solidFill>
                            <a:schemeClr val="tx1"/>
                          </a:solidFill>
                          <a:effectLst/>
                          <a:latin typeface="Arial" charset="0"/>
                        </a:rPr>
                        <a:t>Doha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Arial" charset="0"/>
                        </a:rPr>
                        <a:t>FAILED:  Doha Development Agenda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7" name="Title 1">
            <a:extLst>
              <a:ext uri="{FF2B5EF4-FFF2-40B4-BE49-F238E27FC236}">
                <a16:creationId xmlns:a16="http://schemas.microsoft.com/office/drawing/2014/main" id="{56AB3D08-F6C4-B943-BAF6-E592B295AF79}"/>
              </a:ext>
            </a:extLst>
          </p:cNvPr>
          <p:cNvSpPr>
            <a:spLocks noGrp="1"/>
          </p:cNvSpPr>
          <p:nvPr>
            <p:ph type="title"/>
          </p:nvPr>
        </p:nvSpPr>
        <p:spPr>
          <a:xfrm>
            <a:off x="457200" y="274638"/>
            <a:ext cx="8229600" cy="1143000"/>
          </a:xfrm>
        </p:spPr>
        <p:txBody>
          <a:bodyPr/>
          <a:lstStyle/>
          <a:p>
            <a:r>
              <a:rPr lang="en-US" dirty="0"/>
              <a:t>GATT Negotiations</a:t>
            </a:r>
          </a:p>
        </p:txBody>
      </p:sp>
    </p:spTree>
    <p:extLst>
      <p:ext uri="{BB962C8B-B14F-4D97-AF65-F5344CB8AC3E}">
        <p14:creationId xmlns:p14="http://schemas.microsoft.com/office/powerpoint/2010/main" val="32253845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5DF-745D-5C44-B0F7-696B3F98AAE4}"/>
              </a:ext>
            </a:extLst>
          </p:cNvPr>
          <p:cNvSpPr>
            <a:spLocks noGrp="1"/>
          </p:cNvSpPr>
          <p:nvPr>
            <p:ph type="title"/>
          </p:nvPr>
        </p:nvSpPr>
        <p:spPr/>
        <p:txBody>
          <a:bodyPr/>
          <a:lstStyle/>
          <a:p>
            <a:r>
              <a:rPr lang="en-US" dirty="0"/>
              <a:t>GATT Negotiations</a:t>
            </a:r>
          </a:p>
        </p:txBody>
      </p:sp>
      <p:sp>
        <p:nvSpPr>
          <p:cNvPr id="3" name="Content Placeholder 2">
            <a:extLst>
              <a:ext uri="{FF2B5EF4-FFF2-40B4-BE49-F238E27FC236}">
                <a16:creationId xmlns:a16="http://schemas.microsoft.com/office/drawing/2014/main" id="{B70CA47D-F523-264F-BB6B-4CB7C33E817A}"/>
              </a:ext>
            </a:extLst>
          </p:cNvPr>
          <p:cNvSpPr>
            <a:spLocks noGrp="1"/>
          </p:cNvSpPr>
          <p:nvPr>
            <p:ph idx="1"/>
          </p:nvPr>
        </p:nvSpPr>
        <p:spPr/>
        <p:txBody>
          <a:bodyPr/>
          <a:lstStyle/>
          <a:p>
            <a:pPr eaLnBrk="1" hangingPunct="1">
              <a:lnSpc>
                <a:spcPct val="90000"/>
              </a:lnSpc>
            </a:pPr>
            <a:r>
              <a:rPr lang="en-US" sz="3600" dirty="0"/>
              <a:t>How negotiations took place</a:t>
            </a:r>
          </a:p>
          <a:p>
            <a:pPr lvl="1" eaLnBrk="1" hangingPunct="1">
              <a:lnSpc>
                <a:spcPct val="90000"/>
              </a:lnSpc>
            </a:pPr>
            <a:r>
              <a:rPr lang="en-US" sz="3200" dirty="0"/>
              <a:t>Tariffs:</a:t>
            </a:r>
          </a:p>
          <a:p>
            <a:pPr lvl="2" eaLnBrk="1" hangingPunct="1">
              <a:lnSpc>
                <a:spcPct val="90000"/>
              </a:lnSpc>
            </a:pPr>
            <a:r>
              <a:rPr lang="en-US" sz="2800" dirty="0"/>
              <a:t>In early rounds, tariff cuts were negotiated between “principal supplier” country and “principal demander” country</a:t>
            </a:r>
          </a:p>
          <a:p>
            <a:pPr lvl="3" eaLnBrk="1" hangingPunct="1">
              <a:lnSpc>
                <a:spcPct val="90000"/>
              </a:lnSpc>
            </a:pPr>
            <a:r>
              <a:rPr lang="en-US" sz="2400" dirty="0"/>
              <a:t>Cuts extended to all other members (MFN)</a:t>
            </a:r>
          </a:p>
          <a:p>
            <a:pPr lvl="3" eaLnBrk="1" hangingPunct="1">
              <a:lnSpc>
                <a:spcPct val="90000"/>
              </a:lnSpc>
            </a:pPr>
            <a:r>
              <a:rPr lang="en-US" sz="2400" dirty="0"/>
              <a:t>Large countries dominated this process</a:t>
            </a:r>
          </a:p>
          <a:p>
            <a:pPr lvl="2" eaLnBrk="1" hangingPunct="1">
              <a:lnSpc>
                <a:spcPct val="90000"/>
              </a:lnSpc>
            </a:pPr>
            <a:r>
              <a:rPr lang="en-US" sz="2800" dirty="0"/>
              <a:t>In more recent rounds, negotiations started with a </a:t>
            </a:r>
            <a:r>
              <a:rPr lang="en-US" sz="2800" u="sng" dirty="0"/>
              <a:t>formula</a:t>
            </a:r>
            <a:r>
              <a:rPr lang="en-US" sz="2800" dirty="0"/>
              <a:t> for tariff cuts, then negotiated exceptions</a:t>
            </a:r>
          </a:p>
          <a:p>
            <a:pPr lvl="3" eaLnBrk="1" hangingPunct="1">
              <a:lnSpc>
                <a:spcPct val="90000"/>
              </a:lnSpc>
            </a:pPr>
            <a:endParaRPr lang="en-US" sz="2400" dirty="0"/>
          </a:p>
          <a:p>
            <a:endParaRPr lang="en-US" sz="4000" dirty="0"/>
          </a:p>
        </p:txBody>
      </p:sp>
      <p:sp>
        <p:nvSpPr>
          <p:cNvPr id="4" name="Footer Placeholder 3">
            <a:extLst>
              <a:ext uri="{FF2B5EF4-FFF2-40B4-BE49-F238E27FC236}">
                <a16:creationId xmlns:a16="http://schemas.microsoft.com/office/drawing/2014/main" id="{F355FA8C-A4A5-BA45-B9CD-E2E6FD4324A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9268AC-C744-F247-ADBB-9BB23EE62657}"/>
              </a:ext>
            </a:extLst>
          </p:cNvPr>
          <p:cNvSpPr>
            <a:spLocks noGrp="1"/>
          </p:cNvSpPr>
          <p:nvPr>
            <p:ph type="sldNum" sz="quarter" idx="12"/>
          </p:nvPr>
        </p:nvSpPr>
        <p:spPr/>
        <p:txBody>
          <a:bodyPr/>
          <a:lstStyle/>
          <a:p>
            <a:pPr>
              <a:defRPr/>
            </a:pPr>
            <a:fld id="{659DFB22-C7E9-9E4B-8431-4E4E88AD005A}" type="slidenum">
              <a:rPr lang="en-US" smtClean="0"/>
              <a:pPr>
                <a:defRPr/>
              </a:pPr>
              <a:t>21</a:t>
            </a:fld>
            <a:endParaRPr lang="en-US"/>
          </a:p>
        </p:txBody>
      </p:sp>
    </p:spTree>
    <p:extLst>
      <p:ext uri="{BB962C8B-B14F-4D97-AF65-F5344CB8AC3E}">
        <p14:creationId xmlns:p14="http://schemas.microsoft.com/office/powerpoint/2010/main" val="23976719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6F5DF-745D-5C44-B0F7-696B3F98AAE4}"/>
              </a:ext>
            </a:extLst>
          </p:cNvPr>
          <p:cNvSpPr>
            <a:spLocks noGrp="1"/>
          </p:cNvSpPr>
          <p:nvPr>
            <p:ph type="title"/>
          </p:nvPr>
        </p:nvSpPr>
        <p:spPr/>
        <p:txBody>
          <a:bodyPr/>
          <a:lstStyle/>
          <a:p>
            <a:r>
              <a:rPr lang="en-US" dirty="0"/>
              <a:t>GATT Negotiations</a:t>
            </a:r>
          </a:p>
        </p:txBody>
      </p:sp>
      <p:sp>
        <p:nvSpPr>
          <p:cNvPr id="3" name="Content Placeholder 2">
            <a:extLst>
              <a:ext uri="{FF2B5EF4-FFF2-40B4-BE49-F238E27FC236}">
                <a16:creationId xmlns:a16="http://schemas.microsoft.com/office/drawing/2014/main" id="{B70CA47D-F523-264F-BB6B-4CB7C33E817A}"/>
              </a:ext>
            </a:extLst>
          </p:cNvPr>
          <p:cNvSpPr>
            <a:spLocks noGrp="1"/>
          </p:cNvSpPr>
          <p:nvPr>
            <p:ph idx="1"/>
          </p:nvPr>
        </p:nvSpPr>
        <p:spPr/>
        <p:txBody>
          <a:bodyPr/>
          <a:lstStyle/>
          <a:p>
            <a:pPr eaLnBrk="1" hangingPunct="1">
              <a:lnSpc>
                <a:spcPct val="90000"/>
              </a:lnSpc>
            </a:pPr>
            <a:r>
              <a:rPr lang="en-US" sz="2800" dirty="0"/>
              <a:t>Swiss Formula:  </a:t>
            </a:r>
          </a:p>
          <a:p>
            <a:pPr lvl="2" eaLnBrk="1" hangingPunct="1">
              <a:lnSpc>
                <a:spcPct val="90000"/>
              </a:lnSpc>
            </a:pPr>
            <a:endParaRPr lang="en-US" sz="2000" dirty="0"/>
          </a:p>
          <a:p>
            <a:pPr marL="0" indent="0" eaLnBrk="1" hangingPunct="1">
              <a:lnSpc>
                <a:spcPct val="90000"/>
              </a:lnSpc>
              <a:buNone/>
            </a:pPr>
            <a:r>
              <a:rPr lang="en-US" sz="2800" dirty="0"/>
              <a:t>			Z = AX/(A+X)</a:t>
            </a:r>
          </a:p>
          <a:p>
            <a:pPr marL="0" indent="0" eaLnBrk="1" hangingPunct="1">
              <a:lnSpc>
                <a:spcPct val="90000"/>
              </a:lnSpc>
              <a:buNone/>
            </a:pPr>
            <a:endParaRPr lang="en-US" sz="2800" dirty="0"/>
          </a:p>
          <a:p>
            <a:pPr lvl="2" eaLnBrk="1" hangingPunct="1">
              <a:lnSpc>
                <a:spcPct val="90000"/>
              </a:lnSpc>
            </a:pPr>
            <a:r>
              <a:rPr lang="en-US" sz="2200" dirty="0"/>
              <a:t>X = initial tariff rate</a:t>
            </a:r>
          </a:p>
          <a:p>
            <a:pPr lvl="2" eaLnBrk="1" hangingPunct="1">
              <a:lnSpc>
                <a:spcPct val="90000"/>
              </a:lnSpc>
            </a:pPr>
            <a:r>
              <a:rPr lang="en-US" sz="2200" dirty="0"/>
              <a:t>A = coefficient and maximum tariff rate</a:t>
            </a:r>
          </a:p>
          <a:p>
            <a:pPr lvl="2" eaLnBrk="1" hangingPunct="1">
              <a:lnSpc>
                <a:spcPct val="90000"/>
              </a:lnSpc>
            </a:pPr>
            <a:r>
              <a:rPr lang="en-US" sz="2200" dirty="0"/>
              <a:t>Z = resulting lower tariff rate</a:t>
            </a:r>
          </a:p>
          <a:p>
            <a:pPr lvl="1" eaLnBrk="1" hangingPunct="1">
              <a:lnSpc>
                <a:spcPct val="90000"/>
              </a:lnSpc>
            </a:pPr>
            <a:endParaRPr lang="en-US" sz="2600" dirty="0"/>
          </a:p>
          <a:p>
            <a:pPr lvl="1" eaLnBrk="1" hangingPunct="1">
              <a:lnSpc>
                <a:spcPct val="90000"/>
              </a:lnSpc>
            </a:pPr>
            <a:r>
              <a:rPr lang="en-US" sz="2600" dirty="0"/>
              <a:t>Proposed by Switzerland in Tokyo Round</a:t>
            </a:r>
          </a:p>
          <a:p>
            <a:pPr lvl="1" eaLnBrk="1" hangingPunct="1">
              <a:lnSpc>
                <a:spcPct val="90000"/>
              </a:lnSpc>
            </a:pPr>
            <a:r>
              <a:rPr lang="en-US" sz="2600" dirty="0"/>
              <a:t>Reduces high tariffs more than low tariffs</a:t>
            </a:r>
          </a:p>
          <a:p>
            <a:pPr eaLnBrk="1" hangingPunct="1">
              <a:lnSpc>
                <a:spcPct val="90000"/>
              </a:lnSpc>
            </a:pPr>
            <a:endParaRPr lang="en-US" sz="3600" dirty="0"/>
          </a:p>
          <a:p>
            <a:endParaRPr lang="en-US" sz="4000" dirty="0"/>
          </a:p>
        </p:txBody>
      </p:sp>
      <p:sp>
        <p:nvSpPr>
          <p:cNvPr id="4" name="Footer Placeholder 3">
            <a:extLst>
              <a:ext uri="{FF2B5EF4-FFF2-40B4-BE49-F238E27FC236}">
                <a16:creationId xmlns:a16="http://schemas.microsoft.com/office/drawing/2014/main" id="{F355FA8C-A4A5-BA45-B9CD-E2E6FD4324A0}"/>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9268AC-C744-F247-ADBB-9BB23EE62657}"/>
              </a:ext>
            </a:extLst>
          </p:cNvPr>
          <p:cNvSpPr>
            <a:spLocks noGrp="1"/>
          </p:cNvSpPr>
          <p:nvPr>
            <p:ph type="sldNum" sz="quarter" idx="12"/>
          </p:nvPr>
        </p:nvSpPr>
        <p:spPr/>
        <p:txBody>
          <a:bodyPr/>
          <a:lstStyle/>
          <a:p>
            <a:pPr>
              <a:defRPr/>
            </a:pPr>
            <a:fld id="{659DFB22-C7E9-9E4B-8431-4E4E88AD005A}" type="slidenum">
              <a:rPr lang="en-US" smtClean="0"/>
              <a:pPr>
                <a:defRPr/>
              </a:pPr>
              <a:t>22</a:t>
            </a:fld>
            <a:endParaRPr lang="en-US"/>
          </a:p>
        </p:txBody>
      </p:sp>
    </p:spTree>
    <p:extLst>
      <p:ext uri="{BB962C8B-B14F-4D97-AF65-F5344CB8AC3E}">
        <p14:creationId xmlns:p14="http://schemas.microsoft.com/office/powerpoint/2010/main" val="42873641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23</a:t>
            </a:fld>
            <a:endParaRPr lang="en-US"/>
          </a:p>
        </p:txBody>
      </p:sp>
    </p:spTree>
    <p:extLst>
      <p:ext uri="{BB962C8B-B14F-4D97-AF65-F5344CB8AC3E}">
        <p14:creationId xmlns:p14="http://schemas.microsoft.com/office/powerpoint/2010/main" val="24154154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is the date of the Jackson book?</a:t>
            </a:r>
          </a:p>
          <a:p>
            <a:r>
              <a:rPr lang="en-US" dirty="0"/>
              <a:t>Was it written before or after:   </a:t>
            </a:r>
          </a:p>
          <a:p>
            <a:pPr lvl="1"/>
            <a:r>
              <a:rPr lang="en-US" dirty="0"/>
              <a:t>The expansion of world trade?  </a:t>
            </a:r>
          </a:p>
          <a:p>
            <a:pPr lvl="1"/>
            <a:r>
              <a:rPr lang="en-US" dirty="0"/>
              <a:t>The appearance of global supply chains? </a:t>
            </a:r>
          </a:p>
          <a:p>
            <a:pPr lvl="1"/>
            <a:r>
              <a:rPr lang="en-US" dirty="0"/>
              <a:t>The creation of the WTO?  </a:t>
            </a:r>
          </a:p>
          <a:p>
            <a:pPr lvl="1"/>
            <a:r>
              <a:rPr lang="en-US" dirty="0"/>
              <a:t>The creation of the internet / web?  </a:t>
            </a:r>
          </a:p>
          <a:p>
            <a:pPr lvl="1"/>
            <a:r>
              <a:rPr lang="en-US" dirty="0"/>
              <a:t>The proliferation of Free Trade Agreements?  </a:t>
            </a:r>
          </a:p>
          <a:p>
            <a:endParaRPr lang="en-US"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24</a:t>
            </a:fld>
            <a:endParaRPr lang="en-US"/>
          </a:p>
        </p:txBody>
      </p:sp>
    </p:spTree>
    <p:extLst>
      <p:ext uri="{BB962C8B-B14F-4D97-AF65-F5344CB8AC3E}">
        <p14:creationId xmlns:p14="http://schemas.microsoft.com/office/powerpoint/2010/main" val="42150883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World Trade Organization</a:t>
            </a:r>
          </a:p>
          <a:p>
            <a:pPr lvl="1"/>
            <a:r>
              <a:rPr lang="en-US" dirty="0"/>
              <a:t>Created by Uruguay Round, in 1994</a:t>
            </a:r>
          </a:p>
          <a:p>
            <a:pPr lvl="1"/>
            <a:r>
              <a:rPr lang="en-US" dirty="0"/>
              <a:t>Went into effect Jan 1, 1995</a:t>
            </a:r>
          </a:p>
          <a:p>
            <a:pPr lvl="1"/>
            <a:r>
              <a:rPr lang="en-US" dirty="0"/>
              <a:t>Members as of 2021: 164</a:t>
            </a:r>
          </a:p>
          <a:p>
            <a:pPr lvl="2"/>
            <a:r>
              <a:rPr lang="en-US" dirty="0"/>
              <a:t>Latest:  Afghanistan in 2016</a:t>
            </a:r>
          </a:p>
          <a:p>
            <a:pPr lvl="1"/>
            <a:r>
              <a:rPr lang="en-US" dirty="0"/>
              <a:t>Led by Director General</a:t>
            </a:r>
          </a:p>
          <a:p>
            <a:pPr lvl="2"/>
            <a:r>
              <a:rPr lang="en-US" dirty="0"/>
              <a:t>Position recently filled, after some controversy</a:t>
            </a:r>
          </a:p>
          <a:p>
            <a:pPr lvl="2"/>
            <a:r>
              <a:rPr lang="en-US" dirty="0"/>
              <a:t>Little power</a:t>
            </a:r>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25</a:t>
            </a:fld>
            <a:endParaRPr lang="en-US"/>
          </a:p>
        </p:txBody>
      </p:sp>
    </p:spTree>
    <p:extLst>
      <p:ext uri="{BB962C8B-B14F-4D97-AF65-F5344CB8AC3E}">
        <p14:creationId xmlns:p14="http://schemas.microsoft.com/office/powerpoint/2010/main" val="37406503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26</a:t>
            </a:fld>
            <a:endParaRPr lang="en-US"/>
          </a:p>
        </p:txBody>
      </p:sp>
      <p:pic>
        <p:nvPicPr>
          <p:cNvPr id="2" name="Picture 1">
            <a:extLst>
              <a:ext uri="{FF2B5EF4-FFF2-40B4-BE49-F238E27FC236}">
                <a16:creationId xmlns:a16="http://schemas.microsoft.com/office/drawing/2014/main" id="{0A6BCED1-3392-D64D-B28C-E4A445E4E4E0}"/>
              </a:ext>
            </a:extLst>
          </p:cNvPr>
          <p:cNvPicPr>
            <a:picLocks noChangeAspect="1"/>
          </p:cNvPicPr>
          <p:nvPr/>
        </p:nvPicPr>
        <p:blipFill>
          <a:blip r:embed="rId3"/>
          <a:stretch>
            <a:fillRect/>
          </a:stretch>
        </p:blipFill>
        <p:spPr>
          <a:xfrm>
            <a:off x="838200" y="1219200"/>
            <a:ext cx="7467600" cy="5029200"/>
          </a:xfrm>
          <a:prstGeom prst="rect">
            <a:avLst/>
          </a:prstGeom>
        </p:spPr>
      </p:pic>
      <p:sp>
        <p:nvSpPr>
          <p:cNvPr id="3" name="TextBox 2">
            <a:extLst>
              <a:ext uri="{FF2B5EF4-FFF2-40B4-BE49-F238E27FC236}">
                <a16:creationId xmlns:a16="http://schemas.microsoft.com/office/drawing/2014/main" id="{C8149BD8-D2E3-7746-B3CE-2C7FDAE21A30}"/>
              </a:ext>
            </a:extLst>
          </p:cNvPr>
          <p:cNvSpPr txBox="1"/>
          <p:nvPr/>
        </p:nvSpPr>
        <p:spPr>
          <a:xfrm>
            <a:off x="838200" y="609600"/>
            <a:ext cx="7640444" cy="646331"/>
          </a:xfrm>
          <a:prstGeom prst="rect">
            <a:avLst/>
          </a:prstGeom>
          <a:noFill/>
        </p:spPr>
        <p:txBody>
          <a:bodyPr wrap="square" rtlCol="0">
            <a:spAutoFit/>
          </a:bodyPr>
          <a:lstStyle/>
          <a:p>
            <a:r>
              <a:rPr lang="en-US" dirty="0">
                <a:latin typeface="Arial" charset="0"/>
                <a:ea typeface="ＭＳ Ｐゴシック" charset="-128"/>
                <a:cs typeface="ＭＳ Ｐゴシック" charset="-128"/>
              </a:rPr>
              <a:t>WTO Appoints Nigeria’s Ngozi </a:t>
            </a:r>
            <a:r>
              <a:rPr lang="en-US" dirty="0" err="1">
                <a:latin typeface="Arial" charset="0"/>
                <a:ea typeface="ＭＳ Ｐゴシック" charset="-128"/>
                <a:cs typeface="ＭＳ Ｐゴシック" charset="-128"/>
              </a:rPr>
              <a:t>Okonjo</a:t>
            </a:r>
            <a:r>
              <a:rPr lang="en-US" dirty="0">
                <a:latin typeface="Arial" charset="0"/>
                <a:ea typeface="ＭＳ Ｐゴシック" charset="-128"/>
                <a:cs typeface="ＭＳ Ｐゴシック" charset="-128"/>
              </a:rPr>
              <a:t>-Iweala as First Female Leader, Feb 15, 2021</a:t>
            </a:r>
            <a:endParaRPr lang="en-US" dirty="0"/>
          </a:p>
        </p:txBody>
      </p:sp>
    </p:spTree>
    <p:extLst>
      <p:ext uri="{BB962C8B-B14F-4D97-AF65-F5344CB8AC3E}">
        <p14:creationId xmlns:p14="http://schemas.microsoft.com/office/powerpoint/2010/main" val="24203120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27</a:t>
            </a:fld>
            <a:endParaRPr lang="en-US"/>
          </a:p>
        </p:txBody>
      </p:sp>
    </p:spTree>
    <p:extLst>
      <p:ext uri="{BB962C8B-B14F-4D97-AF65-F5344CB8AC3E}">
        <p14:creationId xmlns:p14="http://schemas.microsoft.com/office/powerpoint/2010/main" val="21660765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Norman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Why was the selection of </a:t>
            </a:r>
            <a:r>
              <a:rPr lang="en-US" dirty="0" err="1"/>
              <a:t>Ms</a:t>
            </a:r>
            <a:r>
              <a:rPr lang="en-US" dirty="0"/>
              <a:t> </a:t>
            </a:r>
            <a:r>
              <a:rPr lang="en-US" dirty="0" err="1"/>
              <a:t>Okonjo</a:t>
            </a:r>
            <a:r>
              <a:rPr lang="en-US" dirty="0"/>
              <a:t>-Iweala delayed? </a:t>
            </a:r>
          </a:p>
          <a:p>
            <a:r>
              <a:rPr lang="en-US" dirty="0"/>
              <a:t>What is </a:t>
            </a:r>
            <a:r>
              <a:rPr lang="en-US" dirty="0" err="1"/>
              <a:t>Ms</a:t>
            </a:r>
            <a:r>
              <a:rPr lang="en-US" dirty="0"/>
              <a:t> </a:t>
            </a:r>
            <a:r>
              <a:rPr lang="en-US" dirty="0" err="1"/>
              <a:t>Okonjo</a:t>
            </a:r>
            <a:r>
              <a:rPr lang="en-US" dirty="0"/>
              <a:t>-Iweala’s background? </a:t>
            </a:r>
          </a:p>
          <a:p>
            <a:r>
              <a:rPr lang="en-US" dirty="0"/>
              <a:t>What are the challenges that the WTO, and she, will face?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28</a:t>
            </a:fld>
            <a:endParaRPr lang="en-US"/>
          </a:p>
        </p:txBody>
      </p:sp>
    </p:spTree>
    <p:extLst>
      <p:ext uri="{BB962C8B-B14F-4D97-AF65-F5344CB8AC3E}">
        <p14:creationId xmlns:p14="http://schemas.microsoft.com/office/powerpoint/2010/main" val="5309495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Economist, </a:t>
            </a:r>
            <a:br>
              <a:rPr lang="en-US" dirty="0"/>
            </a:br>
            <a:r>
              <a:rPr lang="en-US" dirty="0"/>
              <a:t>“WTO has a new chief”</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in </a:t>
            </a:r>
            <a:r>
              <a:rPr lang="en-US" dirty="0" err="1"/>
              <a:t>Ms</a:t>
            </a:r>
            <a:r>
              <a:rPr lang="en-US" dirty="0"/>
              <a:t> </a:t>
            </a:r>
            <a:r>
              <a:rPr lang="en-US" dirty="0" err="1"/>
              <a:t>Okonjo</a:t>
            </a:r>
            <a:r>
              <a:rPr lang="en-US" dirty="0"/>
              <a:t>-Iweala’s background is suggestive of the issues that she’ll most want to deal with? </a:t>
            </a:r>
          </a:p>
          <a:p>
            <a:r>
              <a:rPr lang="en-US" dirty="0"/>
              <a:t>Why do some want to change the TRIPs rules of WTO, and does </a:t>
            </a:r>
            <a:r>
              <a:rPr lang="en-US" dirty="0" err="1"/>
              <a:t>Ms</a:t>
            </a:r>
            <a:r>
              <a:rPr lang="en-US" dirty="0"/>
              <a:t> </a:t>
            </a:r>
            <a:r>
              <a:rPr lang="en-US" dirty="0" err="1"/>
              <a:t>Okonjo</a:t>
            </a:r>
            <a:r>
              <a:rPr lang="en-US" dirty="0"/>
              <a:t>-Iweala agree with that? </a:t>
            </a:r>
          </a:p>
          <a:p>
            <a:r>
              <a:rPr lang="en-US" dirty="0"/>
              <a:t>What is the WTO’s stance on export restrictions to protect health?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29</a:t>
            </a:fld>
            <a:endParaRPr lang="en-US"/>
          </a:p>
        </p:txBody>
      </p:sp>
    </p:spTree>
    <p:extLst>
      <p:ext uri="{BB962C8B-B14F-4D97-AF65-F5344CB8AC3E}">
        <p14:creationId xmlns:p14="http://schemas.microsoft.com/office/powerpoint/2010/main" val="65986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Class recordings: </a:t>
            </a:r>
          </a:p>
          <a:p>
            <a:pPr lvl="1"/>
            <a:r>
              <a:rPr lang="en-US" dirty="0"/>
              <a:t>Be patient, apparently</a:t>
            </a:r>
          </a:p>
          <a:p>
            <a:pPr lvl="1"/>
            <a:r>
              <a:rPr lang="en-US" dirty="0"/>
              <a:t>Kept only 30 days (I think)</a:t>
            </a:r>
          </a:p>
          <a:p>
            <a:r>
              <a:rPr lang="en-US" dirty="0"/>
              <a:t>Quizzes</a:t>
            </a:r>
          </a:p>
          <a:p>
            <a:pPr lvl="1"/>
            <a:r>
              <a:rPr lang="en-US" dirty="0"/>
              <a:t>Clarify my expectations:  </a:t>
            </a:r>
          </a:p>
          <a:p>
            <a:pPr lvl="2"/>
            <a:r>
              <a:rPr lang="en-US" dirty="0"/>
              <a:t>Feel free to look up anything you like from course or other sources.</a:t>
            </a:r>
          </a:p>
          <a:p>
            <a:pPr lvl="2"/>
            <a:r>
              <a:rPr lang="en-US" dirty="0"/>
              <a:t>But write your answers yourself and do not work with other students.</a:t>
            </a:r>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3</a:t>
            </a:fld>
            <a:endParaRPr lang="en-US"/>
          </a:p>
        </p:txBody>
      </p:sp>
    </p:spTree>
    <p:extLst>
      <p:ext uri="{BB962C8B-B14F-4D97-AF65-F5344CB8AC3E}">
        <p14:creationId xmlns:p14="http://schemas.microsoft.com/office/powerpoint/2010/main" val="3098586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30</a:t>
            </a:fld>
            <a:endParaRPr lang="en-US"/>
          </a:p>
        </p:txBody>
      </p:sp>
      <p:pic>
        <p:nvPicPr>
          <p:cNvPr id="2" name="Picture 1">
            <a:extLst>
              <a:ext uri="{FF2B5EF4-FFF2-40B4-BE49-F238E27FC236}">
                <a16:creationId xmlns:a16="http://schemas.microsoft.com/office/drawing/2014/main" id="{D223CA04-1C45-2145-9E20-E77ED6C44E83}"/>
              </a:ext>
            </a:extLst>
          </p:cNvPr>
          <p:cNvPicPr>
            <a:picLocks noChangeAspect="1"/>
          </p:cNvPicPr>
          <p:nvPr/>
        </p:nvPicPr>
        <p:blipFill>
          <a:blip r:embed="rId3"/>
          <a:stretch>
            <a:fillRect/>
          </a:stretch>
        </p:blipFill>
        <p:spPr>
          <a:xfrm>
            <a:off x="0" y="840799"/>
            <a:ext cx="9144000" cy="5176401"/>
          </a:xfrm>
          <a:prstGeom prst="rect">
            <a:avLst/>
          </a:prstGeom>
        </p:spPr>
      </p:pic>
      <p:pic>
        <p:nvPicPr>
          <p:cNvPr id="3" name="Picture 2">
            <a:extLst>
              <a:ext uri="{FF2B5EF4-FFF2-40B4-BE49-F238E27FC236}">
                <a16:creationId xmlns:a16="http://schemas.microsoft.com/office/drawing/2014/main" id="{973850C2-0D6D-3049-A372-2476341416F1}"/>
              </a:ext>
            </a:extLst>
          </p:cNvPr>
          <p:cNvPicPr>
            <a:picLocks noChangeAspect="1"/>
          </p:cNvPicPr>
          <p:nvPr/>
        </p:nvPicPr>
        <p:blipFill>
          <a:blip r:embed="rId4"/>
          <a:stretch>
            <a:fillRect/>
          </a:stretch>
        </p:blipFill>
        <p:spPr>
          <a:xfrm>
            <a:off x="18393" y="0"/>
            <a:ext cx="4477407" cy="2046236"/>
          </a:xfrm>
          <a:prstGeom prst="rect">
            <a:avLst/>
          </a:prstGeom>
        </p:spPr>
      </p:pic>
      <p:sp>
        <p:nvSpPr>
          <p:cNvPr id="6" name="Title 1">
            <a:extLst>
              <a:ext uri="{FF2B5EF4-FFF2-40B4-BE49-F238E27FC236}">
                <a16:creationId xmlns:a16="http://schemas.microsoft.com/office/drawing/2014/main" id="{347EA359-E19C-2649-9F57-A843F7921D49}"/>
              </a:ext>
            </a:extLst>
          </p:cNvPr>
          <p:cNvSpPr>
            <a:spLocks noGrp="1"/>
          </p:cNvSpPr>
          <p:nvPr>
            <p:ph type="title"/>
          </p:nvPr>
        </p:nvSpPr>
        <p:spPr>
          <a:xfrm>
            <a:off x="1143000" y="0"/>
            <a:ext cx="8229600" cy="1143000"/>
          </a:xfrm>
        </p:spPr>
        <p:txBody>
          <a:bodyPr/>
          <a:lstStyle/>
          <a:p>
            <a:r>
              <a:rPr lang="en-US" dirty="0"/>
              <a:t>WTO</a:t>
            </a:r>
          </a:p>
        </p:txBody>
      </p:sp>
    </p:spTree>
    <p:extLst>
      <p:ext uri="{BB962C8B-B14F-4D97-AF65-F5344CB8AC3E}">
        <p14:creationId xmlns:p14="http://schemas.microsoft.com/office/powerpoint/2010/main" val="4276661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31</a:t>
            </a:fld>
            <a:endParaRPr lang="en-US"/>
          </a:p>
        </p:txBody>
      </p:sp>
      <p:pic>
        <p:nvPicPr>
          <p:cNvPr id="6" name="Picture 5">
            <a:extLst>
              <a:ext uri="{FF2B5EF4-FFF2-40B4-BE49-F238E27FC236}">
                <a16:creationId xmlns:a16="http://schemas.microsoft.com/office/drawing/2014/main" id="{956EED1D-F03B-7344-8AE7-E71498BB68B9}"/>
              </a:ext>
            </a:extLst>
          </p:cNvPr>
          <p:cNvPicPr>
            <a:picLocks noChangeAspect="1"/>
          </p:cNvPicPr>
          <p:nvPr/>
        </p:nvPicPr>
        <p:blipFill>
          <a:blip r:embed="rId2"/>
          <a:stretch>
            <a:fillRect/>
          </a:stretch>
        </p:blipFill>
        <p:spPr>
          <a:xfrm>
            <a:off x="0" y="203920"/>
            <a:ext cx="9144000" cy="6450159"/>
          </a:xfrm>
          <a:prstGeom prst="rect">
            <a:avLst/>
          </a:prstGeom>
        </p:spPr>
      </p:pic>
    </p:spTree>
    <p:extLst>
      <p:ext uri="{BB962C8B-B14F-4D97-AF65-F5344CB8AC3E}">
        <p14:creationId xmlns:p14="http://schemas.microsoft.com/office/powerpoint/2010/main" val="35903764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How it works</a:t>
            </a:r>
          </a:p>
          <a:p>
            <a:pPr lvl="1"/>
            <a:r>
              <a:rPr lang="en-US" dirty="0"/>
              <a:t>Decides by “consensus”</a:t>
            </a:r>
          </a:p>
          <a:p>
            <a:pPr lvl="2"/>
            <a:r>
              <a:rPr lang="en-US" dirty="0"/>
              <a:t>= “no member </a:t>
            </a:r>
            <a:r>
              <a:rPr lang="en-US" u="sng" dirty="0"/>
              <a:t>present</a:t>
            </a:r>
            <a:r>
              <a:rPr lang="en-US" dirty="0"/>
              <a:t> objecting”</a:t>
            </a:r>
          </a:p>
          <a:p>
            <a:pPr lvl="2"/>
            <a:r>
              <a:rPr lang="en-US" dirty="0"/>
              <a:t>Otherwise fraction (2/3 or 3/4) of all members</a:t>
            </a:r>
          </a:p>
          <a:p>
            <a:pPr lvl="1"/>
            <a:r>
              <a:rPr lang="en-US" dirty="0"/>
              <a:t>In practice, major countries decide</a:t>
            </a:r>
          </a:p>
          <a:p>
            <a:pPr lvl="1"/>
            <a:r>
              <a:rPr lang="en-US" dirty="0"/>
              <a:t>Ministerial meetings intended every two years</a:t>
            </a:r>
          </a:p>
          <a:p>
            <a:r>
              <a:rPr lang="en-US" dirty="0"/>
              <a:t>2 Fundamental principles</a:t>
            </a:r>
          </a:p>
          <a:p>
            <a:pPr lvl="1"/>
            <a:r>
              <a:rPr lang="en-US" dirty="0"/>
              <a:t>MFN = Most Favored Nation</a:t>
            </a:r>
          </a:p>
          <a:p>
            <a:pPr lvl="1"/>
            <a:r>
              <a:rPr lang="en-US" dirty="0"/>
              <a:t>National Treatment</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32</a:t>
            </a:fld>
            <a:endParaRPr lang="en-US"/>
          </a:p>
        </p:txBody>
      </p:sp>
      <p:sp>
        <p:nvSpPr>
          <p:cNvPr id="6" name="Right Arrow 5">
            <a:extLst>
              <a:ext uri="{FF2B5EF4-FFF2-40B4-BE49-F238E27FC236}">
                <a16:creationId xmlns:a16="http://schemas.microsoft.com/office/drawing/2014/main" id="{39B21353-FDB2-0F42-8BBA-4FB502A31CCA}"/>
              </a:ext>
            </a:extLst>
          </p:cNvPr>
          <p:cNvSpPr/>
          <p:nvPr/>
        </p:nvSpPr>
        <p:spPr>
          <a:xfrm>
            <a:off x="381000" y="4191000"/>
            <a:ext cx="533400" cy="408432"/>
          </a:xfrm>
          <a:prstGeom prst="rightArrow">
            <a:avLst/>
          </a:prstGeom>
          <a:solidFill>
            <a:srgbClr val="7030A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8872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33</a:t>
            </a:fld>
            <a:endParaRPr lang="en-US"/>
          </a:p>
        </p:txBody>
      </p:sp>
    </p:spTree>
    <p:extLst>
      <p:ext uri="{BB962C8B-B14F-4D97-AF65-F5344CB8AC3E}">
        <p14:creationId xmlns:p14="http://schemas.microsoft.com/office/powerpoint/2010/main" val="6976336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Alden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Is it really “free trade” that Alden is saying we once had and now are losing? </a:t>
            </a:r>
          </a:p>
          <a:p>
            <a:r>
              <a:rPr lang="en-US" dirty="0"/>
              <a:t>Why are countries departing from nondiscrimination? </a:t>
            </a:r>
          </a:p>
          <a:p>
            <a:r>
              <a:rPr lang="en-US" dirty="0"/>
              <a:t>If the concerns that are motivating these policies are valid, why is he concerned?</a:t>
            </a:r>
          </a:p>
          <a:p>
            <a:r>
              <a:rPr lang="en-US" dirty="0"/>
              <a:t>What WTO principle should be given more emphasis?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34</a:t>
            </a:fld>
            <a:endParaRPr lang="en-US"/>
          </a:p>
        </p:txBody>
      </p:sp>
    </p:spTree>
    <p:extLst>
      <p:ext uri="{BB962C8B-B14F-4D97-AF65-F5344CB8AC3E}">
        <p14:creationId xmlns:p14="http://schemas.microsoft.com/office/powerpoint/2010/main" val="3384503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Discussion Question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do you think the world of trade would be like now if we hadn’t had the GATT/WTO?</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35</a:t>
            </a:fld>
            <a:endParaRPr lang="en-US"/>
          </a:p>
        </p:txBody>
      </p:sp>
    </p:spTree>
    <p:extLst>
      <p:ext uri="{BB962C8B-B14F-4D97-AF65-F5344CB8AC3E}">
        <p14:creationId xmlns:p14="http://schemas.microsoft.com/office/powerpoint/2010/main" val="15006287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Three parts:</a:t>
            </a:r>
          </a:p>
          <a:p>
            <a:pPr lvl="1"/>
            <a:r>
              <a:rPr lang="en-US" dirty="0"/>
              <a:t>GATT = General Agreement on Tariffs and Trade</a:t>
            </a:r>
          </a:p>
          <a:p>
            <a:pPr lvl="1"/>
            <a:r>
              <a:rPr lang="en-US" dirty="0"/>
              <a:t>GATS = General Agreement on Trade in Services</a:t>
            </a:r>
          </a:p>
          <a:p>
            <a:pPr lvl="1"/>
            <a:r>
              <a:rPr lang="en-US" dirty="0"/>
              <a:t>TRIPs = Trade-Related Aspects of Intellectual Property Rights</a:t>
            </a:r>
          </a:p>
          <a:p>
            <a:r>
              <a:rPr lang="en-US" dirty="0"/>
              <a:t>Functions (see below)</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36</a:t>
            </a:fld>
            <a:endParaRPr lang="en-US"/>
          </a:p>
        </p:txBody>
      </p:sp>
    </p:spTree>
    <p:extLst>
      <p:ext uri="{BB962C8B-B14F-4D97-AF65-F5344CB8AC3E}">
        <p14:creationId xmlns:p14="http://schemas.microsoft.com/office/powerpoint/2010/main" val="36276143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oter Placeholder 5"/>
          <p:cNvSpPr>
            <a:spLocks noGrp="1"/>
          </p:cNvSpPr>
          <p:nvPr>
            <p:ph type="ftr" sz="quarter" idx="11"/>
          </p:nvPr>
        </p:nvSpPr>
        <p:spPr>
          <a:noFill/>
        </p:spPr>
        <p:txBody>
          <a:bodyPr/>
          <a:lstStyle/>
          <a:p>
            <a:r>
              <a:rPr lang="en-US"/>
              <a:t>Classes 7, 8: Policies and Institutions: International</a:t>
            </a:r>
          </a:p>
        </p:txBody>
      </p:sp>
      <p:sp>
        <p:nvSpPr>
          <p:cNvPr id="48131" name="Slide Number Placeholder 6"/>
          <p:cNvSpPr>
            <a:spLocks noGrp="1"/>
          </p:cNvSpPr>
          <p:nvPr>
            <p:ph type="sldNum" sz="quarter" idx="12"/>
          </p:nvPr>
        </p:nvSpPr>
        <p:spPr>
          <a:noFill/>
        </p:spPr>
        <p:txBody>
          <a:bodyPr/>
          <a:lstStyle/>
          <a:p>
            <a:fld id="{E41E6BC2-59AC-8A4C-83F8-71C6642D60D4}" type="slidenum">
              <a:rPr lang="en-US" smtClean="0"/>
              <a:pPr/>
              <a:t>37</a:t>
            </a:fld>
            <a:endParaRPr lang="en-US"/>
          </a:p>
        </p:txBody>
      </p:sp>
      <p:sp>
        <p:nvSpPr>
          <p:cNvPr id="48132" name="Rectangle 2"/>
          <p:cNvSpPr>
            <a:spLocks noGrp="1" noChangeArrowheads="1"/>
          </p:cNvSpPr>
          <p:nvPr>
            <p:ph type="title"/>
          </p:nvPr>
        </p:nvSpPr>
        <p:spPr>
          <a:xfrm>
            <a:off x="1480782" y="342877"/>
            <a:ext cx="5056496" cy="1143000"/>
          </a:xfrm>
        </p:spPr>
        <p:txBody>
          <a:bodyPr/>
          <a:lstStyle/>
          <a:p>
            <a:pPr eaLnBrk="1" hangingPunct="1"/>
            <a:r>
              <a:rPr lang="en-US" dirty="0"/>
              <a:t>WTO Functions</a:t>
            </a:r>
          </a:p>
        </p:txBody>
      </p:sp>
      <p:graphicFrame>
        <p:nvGraphicFramePr>
          <p:cNvPr id="275554" name="Group 98"/>
          <p:cNvGraphicFramePr>
            <a:graphicFrameLocks noGrp="1"/>
          </p:cNvGraphicFramePr>
          <p:nvPr>
            <p:ph sz="half" idx="2"/>
          </p:nvPr>
        </p:nvGraphicFramePr>
        <p:xfrm>
          <a:off x="2902424" y="1611573"/>
          <a:ext cx="4343400" cy="3351532"/>
        </p:xfrm>
        <a:graphic>
          <a:graphicData uri="http://schemas.openxmlformats.org/drawingml/2006/table">
            <a:tbl>
              <a:tblPr/>
              <a:tblGrid>
                <a:gridCol w="4343400">
                  <a:extLst>
                    <a:ext uri="{9D8B030D-6E8A-4147-A177-3AD203B41FA5}">
                      <a16:colId xmlns:a16="http://schemas.microsoft.com/office/drawing/2014/main" val="20000"/>
                    </a:ext>
                  </a:extLst>
                </a:gridCol>
              </a:tblGrid>
              <a:tr h="914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Functional Outline of the World Trade Organization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Communication</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Constraints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0166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24559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5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Footer Placeholder 4"/>
          <p:cNvSpPr>
            <a:spLocks noGrp="1"/>
          </p:cNvSpPr>
          <p:nvPr>
            <p:ph type="ftr" sz="quarter" idx="11"/>
          </p:nvPr>
        </p:nvSpPr>
        <p:spPr>
          <a:noFill/>
        </p:spPr>
        <p:txBody>
          <a:bodyPr/>
          <a:lstStyle/>
          <a:p>
            <a:r>
              <a:rPr lang="en-US"/>
              <a:t>Classes 7, 8: Policies and Institutions: International</a:t>
            </a:r>
          </a:p>
        </p:txBody>
      </p:sp>
      <p:sp>
        <p:nvSpPr>
          <p:cNvPr id="49155" name="Slide Number Placeholder 5"/>
          <p:cNvSpPr>
            <a:spLocks noGrp="1"/>
          </p:cNvSpPr>
          <p:nvPr>
            <p:ph type="sldNum" sz="quarter" idx="12"/>
          </p:nvPr>
        </p:nvSpPr>
        <p:spPr>
          <a:noFill/>
        </p:spPr>
        <p:txBody>
          <a:bodyPr/>
          <a:lstStyle/>
          <a:p>
            <a:fld id="{AA488C80-3392-004D-A7F1-00456A1833E4}" type="slidenum">
              <a:rPr lang="en-US" smtClean="0"/>
              <a:pPr/>
              <a:t>38</a:t>
            </a:fld>
            <a:endParaRPr lang="en-US"/>
          </a:p>
        </p:txBody>
      </p:sp>
      <p:graphicFrame>
        <p:nvGraphicFramePr>
          <p:cNvPr id="281651" name="Group 51"/>
          <p:cNvGraphicFramePr>
            <a:graphicFrameLocks noGrp="1"/>
          </p:cNvGraphicFramePr>
          <p:nvPr>
            <p:ph idx="1"/>
          </p:nvPr>
        </p:nvGraphicFramePr>
        <p:xfrm>
          <a:off x="1364776" y="1600200"/>
          <a:ext cx="7322024" cy="3017520"/>
        </p:xfrm>
        <a:graphic>
          <a:graphicData uri="http://schemas.openxmlformats.org/drawingml/2006/table">
            <a:tbl>
              <a:tblPr/>
              <a:tblGrid>
                <a:gridCol w="2825087">
                  <a:extLst>
                    <a:ext uri="{9D8B030D-6E8A-4147-A177-3AD203B41FA5}">
                      <a16:colId xmlns:a16="http://schemas.microsoft.com/office/drawing/2014/main" val="20000"/>
                    </a:ext>
                  </a:extLst>
                </a:gridCol>
                <a:gridCol w="4496937">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Communication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Ministerials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Negotiating Rounds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Working Groups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Trade Policy Review Mechanism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Councils and Committees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1652" name="AutoShape 52"/>
          <p:cNvSpPr>
            <a:spLocks noChangeArrowheads="1"/>
          </p:cNvSpPr>
          <p:nvPr/>
        </p:nvSpPr>
        <p:spPr bwMode="auto">
          <a:xfrm rot="-2112715">
            <a:off x="304800" y="2819400"/>
            <a:ext cx="2438400" cy="2057400"/>
          </a:xfrm>
          <a:prstGeom prst="wedgeRoundRectCallout">
            <a:avLst>
              <a:gd name="adj1" fmla="val 135518"/>
              <a:gd name="adj2" fmla="val -121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Trade Ministers (USTR, etc.) Meet “Every” Two Years</a:t>
            </a:r>
          </a:p>
        </p:txBody>
      </p:sp>
      <p:sp>
        <p:nvSpPr>
          <p:cNvPr id="281653" name="AutoShape 53"/>
          <p:cNvSpPr>
            <a:spLocks noChangeArrowheads="1"/>
          </p:cNvSpPr>
          <p:nvPr/>
        </p:nvSpPr>
        <p:spPr bwMode="auto">
          <a:xfrm rot="-1475435">
            <a:off x="5859463" y="4665663"/>
            <a:ext cx="2971800" cy="914400"/>
          </a:xfrm>
          <a:prstGeom prst="wedgeRoundRectCallout">
            <a:avLst>
              <a:gd name="adj1" fmla="val 35148"/>
              <a:gd name="adj2" fmla="val -253077"/>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Tariff Reductions; Changes in Rules</a:t>
            </a:r>
          </a:p>
        </p:txBody>
      </p:sp>
      <p:sp>
        <p:nvSpPr>
          <p:cNvPr id="10" name="Rectangle 2">
            <a:extLst>
              <a:ext uri="{FF2B5EF4-FFF2-40B4-BE49-F238E27FC236}">
                <a16:creationId xmlns:a16="http://schemas.microsoft.com/office/drawing/2014/main" id="{2D399ECD-B406-7A49-8AA5-DD926166215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3959408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1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16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52" grpId="0" animBg="1"/>
      <p:bldP spid="28165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Footer Placeholder 4"/>
          <p:cNvSpPr>
            <a:spLocks noGrp="1"/>
          </p:cNvSpPr>
          <p:nvPr>
            <p:ph type="ftr" sz="quarter" idx="11"/>
          </p:nvPr>
        </p:nvSpPr>
        <p:spPr>
          <a:noFill/>
        </p:spPr>
        <p:txBody>
          <a:bodyPr/>
          <a:lstStyle/>
          <a:p>
            <a:r>
              <a:rPr lang="en-US"/>
              <a:t>Classes 7, 8: Policies and Institutions: International</a:t>
            </a:r>
          </a:p>
        </p:txBody>
      </p:sp>
      <p:sp>
        <p:nvSpPr>
          <p:cNvPr id="50179" name="Slide Number Placeholder 5"/>
          <p:cNvSpPr>
            <a:spLocks noGrp="1"/>
          </p:cNvSpPr>
          <p:nvPr>
            <p:ph type="sldNum" sz="quarter" idx="12"/>
          </p:nvPr>
        </p:nvSpPr>
        <p:spPr>
          <a:noFill/>
        </p:spPr>
        <p:txBody>
          <a:bodyPr/>
          <a:lstStyle/>
          <a:p>
            <a:fld id="{B6185589-19F7-914D-97D2-F5A81D955A34}" type="slidenum">
              <a:rPr lang="en-US" smtClean="0"/>
              <a:pPr/>
              <a:t>39</a:t>
            </a:fld>
            <a:endParaRPr lang="en-US"/>
          </a:p>
        </p:txBody>
      </p:sp>
      <p:graphicFrame>
        <p:nvGraphicFramePr>
          <p:cNvPr id="283691" name="Group 43"/>
          <p:cNvGraphicFramePr>
            <a:graphicFrameLocks noGrp="1"/>
          </p:cNvGraphicFramePr>
          <p:nvPr>
            <p:ph idx="1"/>
          </p:nvPr>
        </p:nvGraphicFramePr>
        <p:xfrm>
          <a:off x="1351128" y="1600200"/>
          <a:ext cx="7335672" cy="36576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8">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Constraints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Tariff Bindings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Customs Valuation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Product Regulations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Quantitative Restrictions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Subsidies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7782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Foreign Direct Investment (TRIMS)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2063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a:ln>
                            <a:noFill/>
                          </a:ln>
                          <a:solidFill>
                            <a:schemeClr val="tx1"/>
                          </a:solidFill>
                          <a:effectLst/>
                          <a:latin typeface="Arial" charset="0"/>
                        </a:rPr>
                        <a:t>Services (GATS)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0" i="0" u="none" strike="noStrike" cap="none" normalizeH="0" baseline="0" dirty="0">
                          <a:ln>
                            <a:noFill/>
                          </a:ln>
                          <a:solidFill>
                            <a:schemeClr val="tx1"/>
                          </a:solidFill>
                          <a:effectLst/>
                          <a:latin typeface="Arial" charset="0"/>
                        </a:rPr>
                        <a:t>Intellectual Property (TRIPs)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7"/>
                  </a:ext>
                </a:extLst>
              </a:tr>
            </a:tbl>
          </a:graphicData>
        </a:graphic>
      </p:graphicFrame>
      <p:sp>
        <p:nvSpPr>
          <p:cNvPr id="283692" name="AutoShape 44"/>
          <p:cNvSpPr>
            <a:spLocks noChangeArrowheads="1"/>
          </p:cNvSpPr>
          <p:nvPr/>
        </p:nvSpPr>
        <p:spPr bwMode="auto">
          <a:xfrm rot="-2112715">
            <a:off x="0" y="2895600"/>
            <a:ext cx="2438400" cy="2057400"/>
          </a:xfrm>
          <a:prstGeom prst="wedgeRoundRectCallout">
            <a:avLst>
              <a:gd name="adj1" fmla="val 124155"/>
              <a:gd name="adj2" fmla="val -19287"/>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Countries negotiate and commit to </a:t>
            </a:r>
            <a:r>
              <a:rPr lang="en-US" sz="2400" u="sng"/>
              <a:t>maximum</a:t>
            </a:r>
            <a:r>
              <a:rPr lang="en-US" sz="2400"/>
              <a:t> tariffs</a:t>
            </a:r>
          </a:p>
        </p:txBody>
      </p:sp>
      <p:sp>
        <p:nvSpPr>
          <p:cNvPr id="283693" name="AutoShape 45"/>
          <p:cNvSpPr>
            <a:spLocks noChangeArrowheads="1"/>
          </p:cNvSpPr>
          <p:nvPr/>
        </p:nvSpPr>
        <p:spPr bwMode="auto">
          <a:xfrm rot="1895370">
            <a:off x="6248400" y="914400"/>
            <a:ext cx="2438400" cy="2062163"/>
          </a:xfrm>
          <a:prstGeom prst="wedgeRoundRectCallout">
            <a:avLst>
              <a:gd name="adj1" fmla="val -9363"/>
              <a:gd name="adj2" fmla="val 14585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National Treatment for Service Firms (only in some industries)</a:t>
            </a:r>
          </a:p>
          <a:p>
            <a:pPr algn="ctr"/>
            <a:endParaRPr lang="en-US" sz="2400" dirty="0"/>
          </a:p>
        </p:txBody>
      </p:sp>
      <p:sp>
        <p:nvSpPr>
          <p:cNvPr id="283696" name="AutoShape 48"/>
          <p:cNvSpPr>
            <a:spLocks noChangeArrowheads="1"/>
          </p:cNvSpPr>
          <p:nvPr/>
        </p:nvSpPr>
        <p:spPr bwMode="auto">
          <a:xfrm rot="348592">
            <a:off x="762000" y="5791200"/>
            <a:ext cx="6319838" cy="560388"/>
          </a:xfrm>
          <a:prstGeom prst="wedgeRoundRectCallout">
            <a:avLst>
              <a:gd name="adj1" fmla="val 34851"/>
              <a:gd name="adj2" fmla="val -20186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Enforce Patents, Copyrights, Trademarks</a:t>
            </a:r>
          </a:p>
        </p:txBody>
      </p:sp>
      <p:sp>
        <p:nvSpPr>
          <p:cNvPr id="11" name="Rectangle 2">
            <a:extLst>
              <a:ext uri="{FF2B5EF4-FFF2-40B4-BE49-F238E27FC236}">
                <a16:creationId xmlns:a16="http://schemas.microsoft.com/office/drawing/2014/main" id="{44909E4F-5605-2C43-8071-7DE97340C208}"/>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4151427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9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9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36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92" grpId="0" animBg="1"/>
      <p:bldP spid="283693" grpId="0" animBg="1"/>
      <p:bldP spid="28369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dirty="0"/>
              <a:t>Papers</a:t>
            </a:r>
          </a:p>
          <a:p>
            <a:pPr lvl="1"/>
            <a:r>
              <a:rPr lang="en-US" dirty="0"/>
              <a:t>Avoid “spurious specificity”</a:t>
            </a:r>
          </a:p>
          <a:p>
            <a:pPr lvl="2"/>
            <a:r>
              <a:rPr lang="en-US" dirty="0"/>
              <a:t>Nothing here is known exactly</a:t>
            </a:r>
          </a:p>
          <a:p>
            <a:pPr lvl="2"/>
            <a:r>
              <a:rPr lang="en-US" dirty="0"/>
              <a:t>So don’t report more than a few (3?) significant digits</a:t>
            </a:r>
          </a:p>
          <a:p>
            <a:pPr lvl="2"/>
            <a:r>
              <a:rPr lang="en-US" dirty="0" err="1"/>
              <a:t>Eg</a:t>
            </a:r>
            <a:r>
              <a:rPr lang="en-US" dirty="0"/>
              <a:t>, “$162 million” </a:t>
            </a:r>
          </a:p>
          <a:p>
            <a:pPr lvl="3"/>
            <a:r>
              <a:rPr lang="en-US" dirty="0"/>
              <a:t>NOT “$161.629 million” </a:t>
            </a:r>
          </a:p>
          <a:p>
            <a:pPr lvl="3"/>
            <a:r>
              <a:rPr lang="en-US" dirty="0"/>
              <a:t>NOT “$161,629,418</a:t>
            </a:r>
          </a:p>
          <a:p>
            <a:pPr marL="457200" lvl="1" indent="0">
              <a:buNone/>
            </a:pPr>
            <a:endParaRPr lang="en-US" dirty="0"/>
          </a:p>
          <a:p>
            <a:pPr lvl="1"/>
            <a:endParaRPr lang="en-US" dirty="0"/>
          </a:p>
        </p:txBody>
      </p:sp>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4</a:t>
            </a:fld>
            <a:endParaRPr lang="en-US"/>
          </a:p>
        </p:txBody>
      </p:sp>
    </p:spTree>
    <p:extLst>
      <p:ext uri="{BB962C8B-B14F-4D97-AF65-F5344CB8AC3E}">
        <p14:creationId xmlns:p14="http://schemas.microsoft.com/office/powerpoint/2010/main" val="13736867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Footer Placeholder 4"/>
          <p:cNvSpPr>
            <a:spLocks noGrp="1"/>
          </p:cNvSpPr>
          <p:nvPr>
            <p:ph type="ftr" sz="quarter" idx="11"/>
          </p:nvPr>
        </p:nvSpPr>
        <p:spPr>
          <a:noFill/>
        </p:spPr>
        <p:txBody>
          <a:bodyPr/>
          <a:lstStyle/>
          <a:p>
            <a:r>
              <a:rPr lang="en-US"/>
              <a:t>Classes 7, 8: Policies and Institutions: International</a:t>
            </a:r>
          </a:p>
        </p:txBody>
      </p:sp>
      <p:sp>
        <p:nvSpPr>
          <p:cNvPr id="51203" name="Slide Number Placeholder 5"/>
          <p:cNvSpPr>
            <a:spLocks noGrp="1"/>
          </p:cNvSpPr>
          <p:nvPr>
            <p:ph type="sldNum" sz="quarter" idx="12"/>
          </p:nvPr>
        </p:nvSpPr>
        <p:spPr>
          <a:noFill/>
        </p:spPr>
        <p:txBody>
          <a:bodyPr/>
          <a:lstStyle/>
          <a:p>
            <a:fld id="{AF0D4501-C163-574B-AFC2-5F3A56D9FAFE}" type="slidenum">
              <a:rPr lang="en-US" smtClean="0"/>
              <a:pPr/>
              <a:t>40</a:t>
            </a:fld>
            <a:endParaRPr lang="en-US"/>
          </a:p>
        </p:txBody>
      </p:sp>
      <p:graphicFrame>
        <p:nvGraphicFramePr>
          <p:cNvPr id="284697" name="Group 25"/>
          <p:cNvGraphicFramePr>
            <a:graphicFrameLocks noGrp="1"/>
          </p:cNvGraphicFramePr>
          <p:nvPr>
            <p:ph idx="1"/>
          </p:nvPr>
        </p:nvGraphicFramePr>
        <p:xfrm>
          <a:off x="1351128" y="1600200"/>
          <a:ext cx="7335672" cy="2590800"/>
        </p:xfrm>
        <a:graphic>
          <a:graphicData uri="http://schemas.openxmlformats.org/drawingml/2006/table">
            <a:tbl>
              <a:tblPr/>
              <a:tblGrid>
                <a:gridCol w="2037687">
                  <a:extLst>
                    <a:ext uri="{9D8B030D-6E8A-4147-A177-3AD203B41FA5}">
                      <a16:colId xmlns:a16="http://schemas.microsoft.com/office/drawing/2014/main" val="20000"/>
                    </a:ext>
                  </a:extLst>
                </a:gridCol>
                <a:gridCol w="5297985">
                  <a:extLst>
                    <a:ext uri="{9D8B030D-6E8A-4147-A177-3AD203B41FA5}">
                      <a16:colId xmlns:a16="http://schemas.microsoft.com/office/drawing/2014/main" val="20001"/>
                    </a:ext>
                  </a:extLst>
                </a:gridCol>
              </a:tblGrid>
              <a:tr h="180975">
                <a:tc rowSpan="5">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Exceptions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Anti-Dumping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80975">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Countervailing Duties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825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Safeguards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8891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Balance of Payments Protection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207963">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Preferential Trade Agreements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bl>
          </a:graphicData>
        </a:graphic>
      </p:graphicFrame>
      <p:sp>
        <p:nvSpPr>
          <p:cNvPr id="284698" name="AutoShape 26"/>
          <p:cNvSpPr>
            <a:spLocks noChangeArrowheads="1"/>
          </p:cNvSpPr>
          <p:nvPr/>
        </p:nvSpPr>
        <p:spPr bwMode="auto">
          <a:xfrm rot="1895370">
            <a:off x="5867400" y="5181600"/>
            <a:ext cx="2438400" cy="908050"/>
          </a:xfrm>
          <a:prstGeom prst="wedgeRoundRectCallout">
            <a:avLst>
              <a:gd name="adj1" fmla="val -119843"/>
              <a:gd name="adj2" fmla="val 1245"/>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Allows NAFTA, EU, etc.</a:t>
            </a:r>
          </a:p>
        </p:txBody>
      </p:sp>
      <p:sp>
        <p:nvSpPr>
          <p:cNvPr id="284699" name="AutoShape 27"/>
          <p:cNvSpPr>
            <a:spLocks noChangeArrowheads="1"/>
          </p:cNvSpPr>
          <p:nvPr/>
        </p:nvSpPr>
        <p:spPr bwMode="auto">
          <a:xfrm rot="-1395448">
            <a:off x="637996" y="3725750"/>
            <a:ext cx="2011666" cy="990600"/>
          </a:xfrm>
          <a:prstGeom prst="wedgeRoundRectCallout">
            <a:avLst>
              <a:gd name="adj1" fmla="val 60797"/>
              <a:gd name="adj2" fmla="val -178916"/>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Permitted; </a:t>
            </a:r>
            <a:r>
              <a:rPr lang="en-US" sz="2400" u="sng" dirty="0"/>
              <a:t>not</a:t>
            </a:r>
            <a:r>
              <a:rPr lang="en-US" sz="2400" dirty="0"/>
              <a:t> required</a:t>
            </a:r>
          </a:p>
        </p:txBody>
      </p:sp>
      <p:sp>
        <p:nvSpPr>
          <p:cNvPr id="8" name="AutoShape 45"/>
          <p:cNvSpPr>
            <a:spLocks noChangeArrowheads="1"/>
          </p:cNvSpPr>
          <p:nvPr/>
        </p:nvSpPr>
        <p:spPr bwMode="auto">
          <a:xfrm rot="1895370">
            <a:off x="6459470" y="829422"/>
            <a:ext cx="1926915" cy="1400975"/>
          </a:xfrm>
          <a:prstGeom prst="wedgeRoundRectCallout">
            <a:avLst>
              <a:gd name="adj1" fmla="val -66427"/>
              <a:gd name="adj2" fmla="val 8668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Most commonly used</a:t>
            </a:r>
          </a:p>
          <a:p>
            <a:pPr algn="ctr"/>
            <a:endParaRPr lang="en-US" sz="2400" dirty="0"/>
          </a:p>
        </p:txBody>
      </p:sp>
      <p:sp>
        <p:nvSpPr>
          <p:cNvPr id="11" name="Rectangle 2">
            <a:extLst>
              <a:ext uri="{FF2B5EF4-FFF2-40B4-BE49-F238E27FC236}">
                <a16:creationId xmlns:a16="http://schemas.microsoft.com/office/drawing/2014/main" id="{2EB7F5BA-89B8-6142-84EE-FE3FFCA6013B}"/>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854546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9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98" grpId="0" animBg="1"/>
      <p:bldP spid="284699" grpId="0" animBg="1"/>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Footer Placeholder 4"/>
          <p:cNvSpPr>
            <a:spLocks noGrp="1"/>
          </p:cNvSpPr>
          <p:nvPr>
            <p:ph type="ftr" sz="quarter" idx="11"/>
          </p:nvPr>
        </p:nvSpPr>
        <p:spPr>
          <a:noFill/>
        </p:spPr>
        <p:txBody>
          <a:bodyPr/>
          <a:lstStyle/>
          <a:p>
            <a:r>
              <a:rPr lang="en-US"/>
              <a:t>Classes 7, 8: Policies and Institutions: International</a:t>
            </a:r>
          </a:p>
        </p:txBody>
      </p:sp>
      <p:sp>
        <p:nvSpPr>
          <p:cNvPr id="52227" name="Slide Number Placeholder 5"/>
          <p:cNvSpPr>
            <a:spLocks noGrp="1"/>
          </p:cNvSpPr>
          <p:nvPr>
            <p:ph type="sldNum" sz="quarter" idx="12"/>
          </p:nvPr>
        </p:nvSpPr>
        <p:spPr>
          <a:noFill/>
        </p:spPr>
        <p:txBody>
          <a:bodyPr/>
          <a:lstStyle/>
          <a:p>
            <a:fld id="{6C629302-03F6-9D40-A26C-4555C67DA97B}" type="slidenum">
              <a:rPr lang="en-US" smtClean="0"/>
              <a:pPr/>
              <a:t>41</a:t>
            </a:fld>
            <a:endParaRPr lang="en-US"/>
          </a:p>
        </p:txBody>
      </p:sp>
      <p:graphicFrame>
        <p:nvGraphicFramePr>
          <p:cNvPr id="285758" name="Group 62"/>
          <p:cNvGraphicFramePr>
            <a:graphicFrameLocks noGrp="1"/>
          </p:cNvGraphicFramePr>
          <p:nvPr>
            <p:ph idx="1"/>
          </p:nvPr>
        </p:nvGraphicFramePr>
        <p:xfrm>
          <a:off x="1337480" y="1600200"/>
          <a:ext cx="7349320" cy="3108960"/>
        </p:xfrm>
        <a:graphic>
          <a:graphicData uri="http://schemas.openxmlformats.org/drawingml/2006/table">
            <a:tbl>
              <a:tblPr/>
              <a:tblGrid>
                <a:gridCol w="2634019">
                  <a:extLst>
                    <a:ext uri="{9D8B030D-6E8A-4147-A177-3AD203B41FA5}">
                      <a16:colId xmlns:a16="http://schemas.microsoft.com/office/drawing/2014/main" val="20000"/>
                    </a:ext>
                  </a:extLst>
                </a:gridCol>
                <a:gridCol w="1924334">
                  <a:extLst>
                    <a:ext uri="{9D8B030D-6E8A-4147-A177-3AD203B41FA5}">
                      <a16:colId xmlns:a16="http://schemas.microsoft.com/office/drawing/2014/main" val="20001"/>
                    </a:ext>
                  </a:extLst>
                </a:gridCol>
                <a:gridCol w="2790967">
                  <a:extLst>
                    <a:ext uri="{9D8B030D-6E8A-4147-A177-3AD203B41FA5}">
                      <a16:colId xmlns:a16="http://schemas.microsoft.com/office/drawing/2014/main" val="20002"/>
                    </a:ext>
                  </a:extLst>
                </a:gridCol>
              </a:tblGrid>
              <a:tr h="180975">
                <a:tc rowSpan="6">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Dispute Settlement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Consultation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0"/>
                  </a:ext>
                </a:extLst>
              </a:tr>
              <a:tr h="180975">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Panel Recommendation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1"/>
                  </a:ext>
                </a:extLst>
              </a:tr>
              <a:tr h="182563">
                <a:tc v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Appellate Body</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extLst>
                  <a:ext uri="{0D108BD9-81ED-4DB2-BD59-A6C34878D82A}">
                    <a16:rowId xmlns:a16="http://schemas.microsoft.com/office/drawing/2014/main" val="10002"/>
                  </a:ext>
                </a:extLst>
              </a:tr>
              <a:tr h="188913">
                <a:tc vMerge="1">
                  <a:txBody>
                    <a:bodyPr/>
                    <a:lstStyle/>
                    <a:p>
                      <a:endParaRPr lang="en-US"/>
                    </a:p>
                  </a:txBody>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Remedy</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Implementation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17525">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Compensation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207963">
                <a:tc vMerge="1">
                  <a:txBody>
                    <a:bodyPr/>
                    <a:lstStyle/>
                    <a:p>
                      <a:endParaRPr lang="en-US"/>
                    </a:p>
                  </a:txBody>
                  <a:tcPr/>
                </a:tc>
                <a:tc vMerge="1">
                  <a:txBody>
                    <a:bodyPr/>
                    <a:lstStyle/>
                    <a:p>
                      <a:endParaRPr 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Retaliation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285759" name="AutoShape 63"/>
          <p:cNvSpPr>
            <a:spLocks noChangeArrowheads="1"/>
          </p:cNvSpPr>
          <p:nvPr/>
        </p:nvSpPr>
        <p:spPr bwMode="auto">
          <a:xfrm rot="1895370">
            <a:off x="685800" y="3657600"/>
            <a:ext cx="2633663" cy="908050"/>
          </a:xfrm>
          <a:prstGeom prst="wedgeRoundRectCallout">
            <a:avLst>
              <a:gd name="adj1" fmla="val 29995"/>
              <a:gd name="adj2" fmla="val -26288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a:t>3-person Panel Decides Case</a:t>
            </a:r>
          </a:p>
        </p:txBody>
      </p:sp>
      <p:sp>
        <p:nvSpPr>
          <p:cNvPr id="285760" name="AutoShape 64"/>
          <p:cNvSpPr>
            <a:spLocks noChangeArrowheads="1"/>
          </p:cNvSpPr>
          <p:nvPr/>
        </p:nvSpPr>
        <p:spPr bwMode="auto">
          <a:xfrm rot="-1174894">
            <a:off x="2998855" y="5126738"/>
            <a:ext cx="2167886" cy="1372224"/>
          </a:xfrm>
          <a:prstGeom prst="wedgeRoundRectCallout">
            <a:avLst>
              <a:gd name="adj1" fmla="val 97769"/>
              <a:gd name="adj2" fmla="val -42208"/>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The Ultimate Remedy:  </a:t>
            </a:r>
            <a:r>
              <a:rPr lang="en-US" sz="2400" u="sng" dirty="0"/>
              <a:t>Permit</a:t>
            </a:r>
            <a:r>
              <a:rPr lang="en-US" sz="2400" dirty="0"/>
              <a:t> Tariffs</a:t>
            </a:r>
          </a:p>
        </p:txBody>
      </p:sp>
      <p:sp>
        <p:nvSpPr>
          <p:cNvPr id="8" name="AutoShape 45"/>
          <p:cNvSpPr>
            <a:spLocks noChangeArrowheads="1"/>
          </p:cNvSpPr>
          <p:nvPr/>
        </p:nvSpPr>
        <p:spPr bwMode="auto">
          <a:xfrm rot="21398103">
            <a:off x="6446359" y="224520"/>
            <a:ext cx="2505183" cy="1625955"/>
          </a:xfrm>
          <a:prstGeom prst="wedgeRoundRectCallout">
            <a:avLst>
              <a:gd name="adj1" fmla="val -51481"/>
              <a:gd name="adj2" fmla="val 110529"/>
              <a:gd name="adj3" fmla="val 16667"/>
            </a:avLst>
          </a:prstGeom>
          <a:solidFill>
            <a:schemeClr val="bg1"/>
          </a:solidFill>
          <a:ln w="28575">
            <a:solidFill>
              <a:schemeClr val="tx1"/>
            </a:solidFill>
            <a:miter lim="800000"/>
            <a:headEnd/>
            <a:tailEnd/>
          </a:ln>
        </p:spPr>
        <p:txBody>
          <a:bodyPr>
            <a:prstTxWarp prst="textNoShape">
              <a:avLst/>
            </a:prstTxWarp>
          </a:bodyPr>
          <a:lstStyle/>
          <a:p>
            <a:pPr algn="ctr"/>
            <a:r>
              <a:rPr lang="en-US" sz="2400" dirty="0"/>
              <a:t>Standing Committee that reviews most cases</a:t>
            </a:r>
          </a:p>
          <a:p>
            <a:pPr algn="ctr"/>
            <a:endParaRPr lang="en-US" sz="2400" dirty="0"/>
          </a:p>
        </p:txBody>
      </p:sp>
      <p:sp>
        <p:nvSpPr>
          <p:cNvPr id="11" name="Rectangle 2">
            <a:extLst>
              <a:ext uri="{FF2B5EF4-FFF2-40B4-BE49-F238E27FC236}">
                <a16:creationId xmlns:a16="http://schemas.microsoft.com/office/drawing/2014/main" id="{45CF18AF-0B55-9642-843A-992716854BDC}"/>
              </a:ext>
            </a:extLst>
          </p:cNvPr>
          <p:cNvSpPr>
            <a:spLocks noGrp="1" noChangeArrowheads="1"/>
          </p:cNvSpPr>
          <p:nvPr>
            <p:ph type="title"/>
          </p:nvPr>
        </p:nvSpPr>
        <p:spPr>
          <a:xfrm>
            <a:off x="1480782" y="342877"/>
            <a:ext cx="5056496" cy="1143000"/>
          </a:xfrm>
        </p:spPr>
        <p:txBody>
          <a:bodyPr/>
          <a:lstStyle/>
          <a:p>
            <a:pPr eaLnBrk="1" hangingPunct="1"/>
            <a:r>
              <a:rPr lang="en-US" dirty="0"/>
              <a:t>WTO Functions</a:t>
            </a:r>
          </a:p>
        </p:txBody>
      </p:sp>
    </p:spTree>
    <p:extLst>
      <p:ext uri="{BB962C8B-B14F-4D97-AF65-F5344CB8AC3E}">
        <p14:creationId xmlns:p14="http://schemas.microsoft.com/office/powerpoint/2010/main" val="2569369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57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57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759" grpId="0" animBg="1"/>
      <p:bldP spid="285760" grpId="0" animBg="1"/>
      <p:bldP spid="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42</a:t>
            </a:fld>
            <a:endParaRPr lang="en-US"/>
          </a:p>
        </p:txBody>
      </p:sp>
    </p:spTree>
    <p:extLst>
      <p:ext uri="{BB962C8B-B14F-4D97-AF65-F5344CB8AC3E}">
        <p14:creationId xmlns:p14="http://schemas.microsoft.com/office/powerpoint/2010/main" val="305176952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Jackson</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Jackson lists 11 important achievements of the Uruguay Round in its creation of the WTO.  Are any of them flawed or incomplete in his view or others’? </a:t>
            </a:r>
          </a:p>
          <a:p>
            <a:r>
              <a:rPr lang="en-US" dirty="0"/>
              <a:t>What are the two principles that promote nondiscrimination? Are there exceptions to these principles? </a:t>
            </a:r>
          </a:p>
          <a:p>
            <a:r>
              <a:rPr lang="en-US" dirty="0"/>
              <a:t>Does the WTO permit export subsidies?  Why or why not? </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43</a:t>
            </a:fld>
            <a:endParaRPr lang="en-US"/>
          </a:p>
        </p:txBody>
      </p:sp>
    </p:spTree>
    <p:extLst>
      <p:ext uri="{BB962C8B-B14F-4D97-AF65-F5344CB8AC3E}">
        <p14:creationId xmlns:p14="http://schemas.microsoft.com/office/powerpoint/2010/main" val="40986541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Seattle Ministerial – December 1999</a:t>
            </a:r>
          </a:p>
          <a:p>
            <a:pPr lvl="1" eaLnBrk="1" hangingPunct="1"/>
            <a:r>
              <a:rPr lang="en-US" dirty="0"/>
              <a:t>Intended to start a new Round</a:t>
            </a:r>
          </a:p>
          <a:p>
            <a:pPr lvl="1" eaLnBrk="1" hangingPunct="1"/>
            <a:r>
              <a:rPr lang="en-US" dirty="0"/>
              <a:t>Protesters flocked to Seattle, with objections</a:t>
            </a:r>
          </a:p>
          <a:p>
            <a:pPr lvl="2" eaLnBrk="1" hangingPunct="1"/>
            <a:r>
              <a:rPr lang="en-US" dirty="0"/>
              <a:t>Labor issues</a:t>
            </a:r>
          </a:p>
          <a:p>
            <a:pPr lvl="2" eaLnBrk="1" hangingPunct="1"/>
            <a:r>
              <a:rPr lang="en-US" dirty="0"/>
              <a:t>Environmental issues</a:t>
            </a:r>
          </a:p>
          <a:p>
            <a:pPr lvl="2" eaLnBrk="1" hangingPunct="1"/>
            <a:r>
              <a:rPr lang="en-US" dirty="0"/>
              <a:t>Corporate dominance</a:t>
            </a:r>
          </a:p>
          <a:p>
            <a:pPr lvl="2" eaLnBrk="1" hangingPunct="1"/>
            <a:r>
              <a:rPr lang="en-US" dirty="0"/>
              <a:t>Lack of transparency, democracy</a:t>
            </a:r>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44</a:t>
            </a:fld>
            <a:endParaRPr lang="en-US"/>
          </a:p>
        </p:txBody>
      </p:sp>
    </p:spTree>
    <p:extLst>
      <p:ext uri="{BB962C8B-B14F-4D97-AF65-F5344CB8AC3E}">
        <p14:creationId xmlns:p14="http://schemas.microsoft.com/office/powerpoint/2010/main" val="41908237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8D0F1275-42A5-5E4C-9A84-1B6D95917F60}"/>
              </a:ext>
            </a:extLst>
          </p:cNvPr>
          <p:cNvSpPr>
            <a:spLocks noGrp="1"/>
          </p:cNvSpPr>
          <p:nvPr>
            <p:ph type="ftr" sz="quarter" idx="11"/>
          </p:nvPr>
        </p:nvSpPr>
        <p:spPr>
          <a:xfrm>
            <a:off x="2667000" y="6245225"/>
            <a:ext cx="3505200" cy="476250"/>
          </a:xfrm>
        </p:spPr>
        <p:txBody>
          <a:bodyPr/>
          <a:lstStyle/>
          <a:p>
            <a:pPr>
              <a:defRPr/>
            </a:pPr>
            <a:r>
              <a:rPr lang="en-US"/>
              <a:t>Classes 7, 8: Policies and Institutions: International</a:t>
            </a:r>
            <a:endParaRPr lang="en-US" dirty="0"/>
          </a:p>
        </p:txBody>
      </p:sp>
      <p:sp>
        <p:nvSpPr>
          <p:cNvPr id="5" name="Slide Number Placeholder 4">
            <a:extLst>
              <a:ext uri="{FF2B5EF4-FFF2-40B4-BE49-F238E27FC236}">
                <a16:creationId xmlns:a16="http://schemas.microsoft.com/office/drawing/2014/main" id="{23363641-92DD-A443-9C73-0E63E279E6A4}"/>
              </a:ext>
            </a:extLst>
          </p:cNvPr>
          <p:cNvSpPr>
            <a:spLocks noGrp="1"/>
          </p:cNvSpPr>
          <p:nvPr>
            <p:ph type="sldNum" sz="quarter" idx="12"/>
          </p:nvPr>
        </p:nvSpPr>
        <p:spPr/>
        <p:txBody>
          <a:bodyPr/>
          <a:lstStyle/>
          <a:p>
            <a:pPr>
              <a:defRPr/>
            </a:pPr>
            <a:fld id="{659DFB22-C7E9-9E4B-8431-4E4E88AD005A}" type="slidenum">
              <a:rPr lang="en-US" smtClean="0"/>
              <a:pPr>
                <a:defRPr/>
              </a:pPr>
              <a:t>45</a:t>
            </a:fld>
            <a:endParaRPr lang="en-US"/>
          </a:p>
        </p:txBody>
      </p:sp>
      <p:pic>
        <p:nvPicPr>
          <p:cNvPr id="6" name="Picture 4">
            <a:extLst>
              <a:ext uri="{FF2B5EF4-FFF2-40B4-BE49-F238E27FC236}">
                <a16:creationId xmlns:a16="http://schemas.microsoft.com/office/drawing/2014/main" id="{C84463C6-90B5-264B-B1DA-FB4132017BE4}"/>
              </a:ext>
            </a:extLst>
          </p:cNvPr>
          <p:cNvPicPr>
            <a:picLocks noChangeAspect="1" noChangeArrowheads="1"/>
          </p:cNvPicPr>
          <p:nvPr/>
        </p:nvPicPr>
        <p:blipFill>
          <a:blip r:embed="rId2"/>
          <a:srcRect/>
          <a:stretch>
            <a:fillRect/>
          </a:stretch>
        </p:blipFill>
        <p:spPr bwMode="auto">
          <a:xfrm>
            <a:off x="457200" y="827088"/>
            <a:ext cx="8229600" cy="5203825"/>
          </a:xfrm>
          <a:prstGeom prst="rect">
            <a:avLst/>
          </a:prstGeom>
          <a:noFill/>
          <a:ln w="9525">
            <a:noFill/>
            <a:miter lim="800000"/>
            <a:headEnd/>
            <a:tailEnd/>
          </a:ln>
        </p:spPr>
      </p:pic>
    </p:spTree>
    <p:extLst>
      <p:ext uri="{BB962C8B-B14F-4D97-AF65-F5344CB8AC3E}">
        <p14:creationId xmlns:p14="http://schemas.microsoft.com/office/powerpoint/2010/main" val="13909911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Doha Round</a:t>
            </a:r>
          </a:p>
          <a:p>
            <a:pPr lvl="1" eaLnBrk="1" hangingPunct="1"/>
            <a:r>
              <a:rPr lang="en-US" dirty="0"/>
              <a:t>Began at WTO Ministerial at Doha, Qatar, Fall 2001 (after Sep 11)</a:t>
            </a:r>
          </a:p>
          <a:p>
            <a:pPr lvl="1" eaLnBrk="1" hangingPunct="1"/>
            <a:r>
              <a:rPr lang="en-US" dirty="0"/>
              <a:t>Emphasis on development:  </a:t>
            </a:r>
          </a:p>
          <a:p>
            <a:pPr lvl="1" eaLnBrk="1" hangingPunct="1"/>
            <a:r>
              <a:rPr lang="en-US" dirty="0"/>
              <a:t>Canc</a:t>
            </a:r>
            <a:r>
              <a:rPr lang="en-US" dirty="0">
                <a:ea typeface="Arial" charset="0"/>
                <a:cs typeface="Arial" charset="0"/>
              </a:rPr>
              <a:t>ún Ministerial Sep 2003</a:t>
            </a:r>
          </a:p>
          <a:p>
            <a:pPr lvl="2" eaLnBrk="1" hangingPunct="1"/>
            <a:r>
              <a:rPr lang="en-US" dirty="0">
                <a:ea typeface="Arial" charset="0"/>
                <a:cs typeface="Arial" charset="0"/>
              </a:rPr>
              <a:t>Meeting ended without agreement:  Failure!</a:t>
            </a:r>
          </a:p>
          <a:p>
            <a:pPr lvl="1" eaLnBrk="1" hangingPunct="1">
              <a:lnSpc>
                <a:spcPct val="90000"/>
              </a:lnSpc>
            </a:pPr>
            <a:r>
              <a:rPr lang="en-US" dirty="0"/>
              <a:t>December 2015:  Nairobi Ministerial meeting </a:t>
            </a:r>
          </a:p>
          <a:p>
            <a:pPr lvl="2" eaLnBrk="1" hangingPunct="1">
              <a:lnSpc>
                <a:spcPct val="90000"/>
              </a:lnSpc>
            </a:pPr>
            <a:r>
              <a:rPr lang="en-US" dirty="0"/>
              <a:t>Ended without reaffirming intent to complete the Doha Round</a:t>
            </a:r>
          </a:p>
          <a:p>
            <a:pPr lvl="2" eaLnBrk="1" hangingPunct="1">
              <a:lnSpc>
                <a:spcPct val="90000"/>
              </a:lnSpc>
            </a:pPr>
            <a:r>
              <a:rPr lang="en-US" dirty="0"/>
              <a:t>Implicitly, admission Round had ended in failure</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46</a:t>
            </a:fld>
            <a:endParaRPr lang="en-US"/>
          </a:p>
        </p:txBody>
      </p:sp>
    </p:spTree>
    <p:extLst>
      <p:ext uri="{BB962C8B-B14F-4D97-AF65-F5344CB8AC3E}">
        <p14:creationId xmlns:p14="http://schemas.microsoft.com/office/powerpoint/2010/main" val="32802100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a:lnSpc>
                <a:spcPct val="90000"/>
              </a:lnSpc>
            </a:pPr>
            <a:r>
              <a:rPr lang="en-US" sz="2400" dirty="0"/>
              <a:t>December 2013:  Bali Ministerial salvaged a limited agreement, mainly on Trade Facilitation</a:t>
            </a:r>
          </a:p>
          <a:p>
            <a:pPr>
              <a:lnSpc>
                <a:spcPct val="90000"/>
              </a:lnSpc>
            </a:pPr>
            <a:r>
              <a:rPr lang="en-US" sz="2400" dirty="0"/>
              <a:t>December 2015:  Nairobi Ministerial agreed on several commitments, including</a:t>
            </a:r>
          </a:p>
          <a:p>
            <a:pPr lvl="1">
              <a:lnSpc>
                <a:spcPct val="90000"/>
              </a:lnSpc>
            </a:pPr>
            <a:r>
              <a:rPr lang="en-US" sz="2000" dirty="0"/>
              <a:t>Abolished export subsidies on farm exports.</a:t>
            </a:r>
          </a:p>
          <a:p>
            <a:pPr>
              <a:lnSpc>
                <a:spcPct val="90000"/>
              </a:lnSpc>
            </a:pPr>
            <a:r>
              <a:rPr lang="en-US" sz="2400" dirty="0"/>
              <a:t>December 2017:  Buenos Aries Ministerial met but accomplished essentially nothing</a:t>
            </a:r>
          </a:p>
          <a:p>
            <a:pPr>
              <a:lnSpc>
                <a:spcPct val="90000"/>
              </a:lnSpc>
            </a:pPr>
            <a:r>
              <a:rPr lang="en-US" sz="2400" dirty="0"/>
              <a:t>[Missed meeting in 2019; not sure why]</a:t>
            </a:r>
          </a:p>
          <a:p>
            <a:pPr>
              <a:lnSpc>
                <a:spcPct val="90000"/>
              </a:lnSpc>
            </a:pPr>
            <a:r>
              <a:rPr lang="en-US" sz="2400" dirty="0"/>
              <a:t>November 29, 2021:  Geneva, Switzerland </a:t>
            </a:r>
          </a:p>
          <a:p>
            <a:pPr lvl="1">
              <a:lnSpc>
                <a:spcPct val="90000"/>
              </a:lnSpc>
            </a:pPr>
            <a:r>
              <a:rPr lang="en-US" sz="2000" dirty="0"/>
              <a:t>Originally planned for Nur-Sultan, Kazakhstan, June 8-11, 2020. Put on hold due to COVID-19, then rescheduled for Geneva</a:t>
            </a:r>
          </a:p>
          <a:p>
            <a:pPr lvl="2" eaLnBrk="1" hangingPunct="1"/>
            <a:endParaRPr lang="en-US" sz="2000" dirty="0">
              <a:ea typeface="Arial" charset="0"/>
              <a:cs typeface="Arial" charset="0"/>
            </a:endParaRPr>
          </a:p>
          <a:p>
            <a:pPr lvl="1" eaLnBrk="1" hangingPunct="1">
              <a:buFontTx/>
              <a:buNone/>
            </a:pPr>
            <a:endParaRPr lang="en-US" sz="2400" dirty="0"/>
          </a:p>
          <a:p>
            <a:pPr lvl="1"/>
            <a:endParaRPr lang="en-US" sz="24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47</a:t>
            </a:fld>
            <a:endParaRPr lang="en-US"/>
          </a:p>
        </p:txBody>
      </p:sp>
    </p:spTree>
    <p:extLst>
      <p:ext uri="{BB962C8B-B14F-4D97-AF65-F5344CB8AC3E}">
        <p14:creationId xmlns:p14="http://schemas.microsoft.com/office/powerpoint/2010/main" val="270998998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Early Issues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WTO has also succeeded in negotiating “plurilateral agreements”</a:t>
            </a:r>
          </a:p>
          <a:p>
            <a:pPr lvl="1" eaLnBrk="1" hangingPunct="1">
              <a:lnSpc>
                <a:spcPct val="90000"/>
              </a:lnSpc>
            </a:pPr>
            <a:r>
              <a:rPr lang="en-US" sz="2400" dirty="0"/>
              <a:t>These are agreements the members can sign or not, and are only binding on those who do</a:t>
            </a:r>
          </a:p>
          <a:p>
            <a:pPr lvl="1" eaLnBrk="1" hangingPunct="1">
              <a:lnSpc>
                <a:spcPct val="90000"/>
              </a:lnSpc>
            </a:pPr>
            <a:r>
              <a:rPr lang="en-US" sz="2400" dirty="0"/>
              <a:t>Agreements that have been negotiated:</a:t>
            </a:r>
          </a:p>
          <a:p>
            <a:pPr lvl="2" eaLnBrk="1" hangingPunct="1">
              <a:lnSpc>
                <a:spcPct val="90000"/>
              </a:lnSpc>
            </a:pPr>
            <a:r>
              <a:rPr lang="en-US" sz="2000" dirty="0"/>
              <a:t>Information Technology Agreement (1995 with update 2015)</a:t>
            </a:r>
          </a:p>
          <a:p>
            <a:pPr lvl="2" eaLnBrk="1" hangingPunct="1">
              <a:lnSpc>
                <a:spcPct val="90000"/>
              </a:lnSpc>
            </a:pPr>
            <a:r>
              <a:rPr lang="en-US" sz="2000" dirty="0"/>
              <a:t>Financial Services Agreement</a:t>
            </a:r>
          </a:p>
          <a:p>
            <a:pPr lvl="2" eaLnBrk="1" hangingPunct="1">
              <a:lnSpc>
                <a:spcPct val="90000"/>
              </a:lnSpc>
            </a:pPr>
            <a:r>
              <a:rPr lang="en-US" sz="2000" dirty="0"/>
              <a:t>Basic Telecommunication Services Agreement</a:t>
            </a:r>
          </a:p>
          <a:p>
            <a:pPr lvl="2" eaLnBrk="1" hangingPunct="1">
              <a:lnSpc>
                <a:spcPct val="90000"/>
              </a:lnSpc>
            </a:pPr>
            <a:r>
              <a:rPr lang="en-US" sz="2000" dirty="0"/>
              <a:t>Anti-Counterfeiting Trade Agreement</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48</a:t>
            </a:fld>
            <a:endParaRPr lang="en-US"/>
          </a:p>
        </p:txBody>
      </p:sp>
    </p:spTree>
    <p:extLst>
      <p:ext uri="{BB962C8B-B14F-4D97-AF65-F5344CB8AC3E}">
        <p14:creationId xmlns:p14="http://schemas.microsoft.com/office/powerpoint/2010/main" val="369946946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ea typeface="Arial" charset="0"/>
                <a:cs typeface="Arial" charset="0"/>
              </a:rPr>
              <a:t>There have been 606 disputes brought to the WTO since its creation in 1995 (as of 9/15/21)</a:t>
            </a:r>
          </a:p>
          <a:p>
            <a:pPr eaLnBrk="1" hangingPunct="1"/>
            <a:r>
              <a:rPr lang="en-US" dirty="0">
                <a:ea typeface="Arial" charset="0"/>
                <a:cs typeface="Arial" charset="0"/>
              </a:rPr>
              <a:t>Two of the more notable were</a:t>
            </a:r>
          </a:p>
          <a:p>
            <a:pPr lvl="1" eaLnBrk="1" hangingPunct="1"/>
            <a:r>
              <a:rPr lang="en-US" dirty="0">
                <a:ea typeface="Arial" charset="0"/>
                <a:cs typeface="Arial" charset="0"/>
              </a:rPr>
              <a:t>EU ban on hormone treated beef (ruled by WTO to have no scientific basis)</a:t>
            </a:r>
          </a:p>
          <a:p>
            <a:pPr lvl="1" eaLnBrk="1" hangingPunct="1"/>
            <a:r>
              <a:rPr lang="en-US" dirty="0">
                <a:ea typeface="Arial" charset="0"/>
                <a:cs typeface="Arial" charset="0"/>
              </a:rPr>
              <a:t>US shrimp-turtle import prohibition (struck down by WTO)</a:t>
            </a:r>
          </a:p>
          <a:p>
            <a:pPr lvl="2" eaLnBrk="1" hangingPunct="1"/>
            <a:endParaRPr lang="en-US" dirty="0">
              <a:ea typeface="Arial" charset="0"/>
              <a:cs typeface="Arial" charset="0"/>
            </a:endParaRPr>
          </a:p>
          <a:p>
            <a:pPr lvl="1" eaLnBrk="1" hangingPunct="1">
              <a:buFontTx/>
              <a:buNone/>
            </a:pP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49</a:t>
            </a:fld>
            <a:endParaRPr lang="en-US"/>
          </a:p>
        </p:txBody>
      </p:sp>
      <p:pic>
        <p:nvPicPr>
          <p:cNvPr id="7" name="Picture 4" descr="bd08902_[1]">
            <a:extLst>
              <a:ext uri="{FF2B5EF4-FFF2-40B4-BE49-F238E27FC236}">
                <a16:creationId xmlns:a16="http://schemas.microsoft.com/office/drawing/2014/main" id="{95D58E15-C2F9-9E4F-A5EE-2CB1C05E5819}"/>
              </a:ext>
            </a:extLst>
          </p:cNvPr>
          <p:cNvPicPr>
            <a:picLocks noChangeAspect="1" noChangeArrowheads="1"/>
          </p:cNvPicPr>
          <p:nvPr/>
        </p:nvPicPr>
        <p:blipFill>
          <a:blip r:embed="rId2"/>
          <a:srcRect/>
          <a:stretch>
            <a:fillRect/>
          </a:stretch>
        </p:blipFill>
        <p:spPr bwMode="auto">
          <a:xfrm>
            <a:off x="6604379" y="5200768"/>
            <a:ext cx="1519238" cy="1316037"/>
          </a:xfrm>
          <a:prstGeom prst="rect">
            <a:avLst/>
          </a:prstGeom>
          <a:noFill/>
          <a:ln w="9525">
            <a:noFill/>
            <a:miter lim="800000"/>
            <a:headEnd/>
            <a:tailEnd/>
          </a:ln>
        </p:spPr>
      </p:pic>
      <p:pic>
        <p:nvPicPr>
          <p:cNvPr id="8" name="Picture 5" descr="j0391444[1]">
            <a:extLst>
              <a:ext uri="{FF2B5EF4-FFF2-40B4-BE49-F238E27FC236}">
                <a16:creationId xmlns:a16="http://schemas.microsoft.com/office/drawing/2014/main" id="{1CF08B43-E14E-654A-81D6-D115908001D5}"/>
              </a:ext>
            </a:extLst>
          </p:cNvPr>
          <p:cNvPicPr>
            <a:picLocks noChangeAspect="1" noChangeArrowheads="1"/>
          </p:cNvPicPr>
          <p:nvPr/>
        </p:nvPicPr>
        <p:blipFill>
          <a:blip r:embed="rId3"/>
          <a:srcRect/>
          <a:stretch>
            <a:fillRect/>
          </a:stretch>
        </p:blipFill>
        <p:spPr bwMode="auto">
          <a:xfrm>
            <a:off x="4652749" y="5256663"/>
            <a:ext cx="1824038" cy="1049338"/>
          </a:xfrm>
          <a:prstGeom prst="rect">
            <a:avLst/>
          </a:prstGeom>
          <a:noFill/>
          <a:ln w="9525">
            <a:noFill/>
            <a:miter lim="800000"/>
            <a:headEnd/>
            <a:tailEnd/>
          </a:ln>
        </p:spPr>
      </p:pic>
    </p:spTree>
    <p:extLst>
      <p:ext uri="{BB962C8B-B14F-4D97-AF65-F5344CB8AC3E}">
        <p14:creationId xmlns:p14="http://schemas.microsoft.com/office/powerpoint/2010/main" val="14039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40B5B-14B6-6240-9A24-F3FA05834F2C}"/>
              </a:ext>
            </a:extLst>
          </p:cNvPr>
          <p:cNvSpPr>
            <a:spLocks noGrp="1"/>
          </p:cNvSpPr>
          <p:nvPr>
            <p:ph type="title"/>
          </p:nvPr>
        </p:nvSpPr>
        <p:spPr/>
        <p:txBody>
          <a:bodyPr/>
          <a:lstStyle/>
          <a:p>
            <a:r>
              <a:rPr lang="en-US" dirty="0"/>
              <a:t>Announcement</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95BCFAF4-180D-B245-9203-31F6ECA5499F}"/>
                  </a:ext>
                </a:extLst>
              </p:cNvPr>
              <p:cNvSpPr>
                <a:spLocks noGrp="1"/>
              </p:cNvSpPr>
              <p:nvPr>
                <p:ph idx="1"/>
              </p:nvPr>
            </p:nvSpPr>
            <p:spPr/>
            <p:txBody>
              <a:bodyPr/>
              <a:lstStyle/>
              <a:p>
                <a:r>
                  <a:rPr lang="en-US" sz="2800" dirty="0"/>
                  <a:t>Papers</a:t>
                </a:r>
              </a:p>
              <a:p>
                <a:pPr lvl="1"/>
                <a:r>
                  <a:rPr lang="en-US" sz="2400" dirty="0"/>
                  <a:t>Elasticities</a:t>
                </a:r>
              </a:p>
              <a:p>
                <a:pPr lvl="2"/>
                <a:r>
                  <a:rPr lang="en-US" sz="2000" dirty="0"/>
                  <a:t>These are (both supply and demand)</a:t>
                </a:r>
              </a:p>
              <a:p>
                <a:pPr marL="914400" lvl="2" indent="0">
                  <a:buNone/>
                </a:pPr>
                <a14:m>
                  <m:oMathPara xmlns:m="http://schemas.openxmlformats.org/officeDocument/2006/math">
                    <m:oMathParaPr>
                      <m:jc m:val="centerGroup"/>
                    </m:oMathParaPr>
                    <m:oMath xmlns:m="http://schemas.openxmlformats.org/officeDocument/2006/math">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𝑄</m:t>
                              </m:r>
                            </m:num>
                            <m:den>
                              <m:r>
                                <a:rPr lang="en-US" sz="2000" i="1">
                                  <a:latin typeface="Cambria Math" panose="02040503050406030204" pitchFamily="18" charset="0"/>
                                </a:rPr>
                                <m:t>𝑄</m:t>
                              </m:r>
                            </m:den>
                          </m:f>
                        </m:num>
                        <m:den>
                          <m:f>
                            <m:fPr>
                              <m:ctrlPr>
                                <a:rPr lang="en-US" sz="2000" i="1">
                                  <a:latin typeface="Cambria Math" panose="02040503050406030204" pitchFamily="18" charset="0"/>
                                </a:rPr>
                              </m:ctrlPr>
                            </m:fPr>
                            <m:num>
                              <m:r>
                                <a:rPr lang="en-US" sz="2000" i="1">
                                  <a:latin typeface="Cambria Math" panose="02040503050406030204" pitchFamily="18" charset="0"/>
                                </a:rPr>
                                <m:t>∆</m:t>
                              </m:r>
                              <m:r>
                                <a:rPr lang="en-US" sz="2000" i="1">
                                  <a:latin typeface="Cambria Math" panose="02040503050406030204" pitchFamily="18" charset="0"/>
                                </a:rPr>
                                <m:t>𝑃</m:t>
                              </m:r>
                            </m:num>
                            <m:den>
                              <m:r>
                                <a:rPr lang="en-US" sz="2000" i="1">
                                  <a:latin typeface="Cambria Math" panose="02040503050406030204" pitchFamily="18" charset="0"/>
                                </a:rPr>
                                <m:t>𝑃</m:t>
                              </m:r>
                            </m:den>
                          </m:f>
                        </m:den>
                      </m:f>
                    </m:oMath>
                  </m:oMathPara>
                </a14:m>
                <a:endParaRPr lang="en-US" sz="2000" dirty="0"/>
              </a:p>
              <a:p>
                <a:pPr lvl="2"/>
                <a:r>
                  <a:rPr lang="en-US" sz="2000" dirty="0"/>
                  <a:t>They could be either</a:t>
                </a:r>
              </a:p>
              <a:p>
                <a:pPr marL="914400" lvl="2" indent="0">
                  <a:buNone/>
                </a:pPr>
                <a14:m>
                  <m:oMathPara xmlns:m="http://schemas.openxmlformats.org/officeDocument/2006/math">
                    <m:oMathParaPr>
                      <m:jc m:val="centerGroup"/>
                    </m:oMathParaPr>
                    <m:oMath xmlns:m="http://schemas.openxmlformats.org/officeDocument/2006/math">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den>
                          </m:f>
                        </m:num>
                        <m:den>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den>
                          </m:f>
                        </m:den>
                      </m:f>
                      <m:r>
                        <a:rPr lang="en-US" sz="2000" i="1">
                          <a:latin typeface="Cambria Math" panose="02040503050406030204" pitchFamily="18" charset="0"/>
                        </a:rPr>
                        <m:t>  </m:t>
                      </m:r>
                      <m:r>
                        <a:rPr lang="en-US" sz="2000" i="1">
                          <a:latin typeface="Cambria Math" panose="02040503050406030204" pitchFamily="18" charset="0"/>
                        </a:rPr>
                        <m:t>𝑜𝑟</m:t>
                      </m:r>
                      <m:r>
                        <a:rPr lang="en-US" sz="2000" i="1">
                          <a:latin typeface="Cambria Math" panose="02040503050406030204" pitchFamily="18" charset="0"/>
                        </a:rPr>
                        <m:t>  </m:t>
                      </m:r>
                      <m:f>
                        <m:fPr>
                          <m:type m:val="lin"/>
                          <m:ctrlPr>
                            <a:rPr lang="en-US" sz="2000" i="1">
                              <a:latin typeface="Cambria Math" panose="02040503050406030204" pitchFamily="18" charset="0"/>
                            </a:rPr>
                          </m:ctrlPr>
                        </m:fPr>
                        <m:num>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𝑄</m:t>
                                  </m:r>
                                </m:e>
                                <m:sub>
                                  <m:r>
                                    <a:rPr lang="en-US" sz="2000" i="1">
                                      <a:latin typeface="Cambria Math" panose="02040503050406030204" pitchFamily="18" charset="0"/>
                                    </a:rPr>
                                    <m:t>1</m:t>
                                  </m:r>
                                </m:sub>
                              </m:sSub>
                            </m:den>
                          </m:f>
                        </m:num>
                        <m:den>
                          <m:f>
                            <m:fPr>
                              <m:ctrlPr>
                                <a:rPr lang="en-US" sz="2000" i="1">
                                  <a:latin typeface="Cambria Math" panose="02040503050406030204" pitchFamily="18" charset="0"/>
                                </a:rPr>
                              </m:ctrlPr>
                            </m:fPr>
                            <m:num>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0</m:t>
                                  </m:r>
                                </m:sub>
                              </m:sSub>
                            </m:num>
                            <m:den>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1</m:t>
                                  </m:r>
                                </m:sub>
                              </m:sSub>
                            </m:den>
                          </m:f>
                        </m:den>
                      </m:f>
                    </m:oMath>
                  </m:oMathPara>
                </a14:m>
                <a:endParaRPr lang="en-US" sz="2000" dirty="0"/>
              </a:p>
              <a:p>
                <a:pPr lvl="2"/>
                <a:r>
                  <a:rPr lang="en-US" sz="2000" dirty="0"/>
                  <a:t>Use whichever is more convenient (typically, the one that you know).</a:t>
                </a:r>
              </a:p>
              <a:p>
                <a:pPr lvl="2"/>
                <a:r>
                  <a:rPr lang="en-US" sz="2000" dirty="0"/>
                  <a:t>The difference is small compared to our larger uncertainty.</a:t>
                </a:r>
              </a:p>
              <a:p>
                <a:pPr marL="457200" lvl="1" indent="0">
                  <a:buNone/>
                </a:pPr>
                <a:endParaRPr lang="en-US" sz="2400" dirty="0"/>
              </a:p>
              <a:p>
                <a:pPr lvl="1"/>
                <a:endParaRPr lang="en-US" sz="2400" dirty="0"/>
              </a:p>
            </p:txBody>
          </p:sp>
        </mc:Choice>
        <mc:Fallback xmlns="">
          <p:sp>
            <p:nvSpPr>
              <p:cNvPr id="3" name="Content Placeholder 2">
                <a:extLst>
                  <a:ext uri="{FF2B5EF4-FFF2-40B4-BE49-F238E27FC236}">
                    <a16:creationId xmlns:a16="http://schemas.microsoft.com/office/drawing/2014/main" id="{95BCFAF4-180D-B245-9203-31F6ECA5499F}"/>
                  </a:ext>
                </a:extLst>
              </p:cNvPr>
              <p:cNvSpPr>
                <a:spLocks noGrp="1" noRot="1" noChangeAspect="1" noMove="1" noResize="1" noEditPoints="1" noAdjustHandles="1" noChangeArrowheads="1" noChangeShapeType="1" noTextEdit="1"/>
              </p:cNvSpPr>
              <p:nvPr>
                <p:ph idx="1"/>
              </p:nvPr>
            </p:nvSpPr>
            <p:spPr>
              <a:blipFill>
                <a:blip r:embed="rId2"/>
                <a:stretch>
                  <a:fillRect l="-1389" t="-1401" r="-1389"/>
                </a:stretch>
              </a:blipFill>
            </p:spPr>
            <p:txBody>
              <a:bodyPr/>
              <a:lstStyle/>
              <a:p>
                <a:r>
                  <a:rPr lang="en-US">
                    <a:noFill/>
                  </a:rPr>
                  <a:t> </a:t>
                </a:r>
              </a:p>
            </p:txBody>
          </p:sp>
        </mc:Fallback>
      </mc:AlternateContent>
      <p:sp>
        <p:nvSpPr>
          <p:cNvPr id="4" name="Footer Placeholder 3">
            <a:extLst>
              <a:ext uri="{FF2B5EF4-FFF2-40B4-BE49-F238E27FC236}">
                <a16:creationId xmlns:a16="http://schemas.microsoft.com/office/drawing/2014/main" id="{2F47859F-79BB-2D45-9C81-08E69B399686}"/>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3BD19A7-7EBE-1E41-97C6-551AE0A8B0FA}"/>
              </a:ext>
            </a:extLst>
          </p:cNvPr>
          <p:cNvSpPr>
            <a:spLocks noGrp="1"/>
          </p:cNvSpPr>
          <p:nvPr>
            <p:ph type="sldNum" sz="quarter" idx="12"/>
          </p:nvPr>
        </p:nvSpPr>
        <p:spPr/>
        <p:txBody>
          <a:bodyPr/>
          <a:lstStyle/>
          <a:p>
            <a:pPr>
              <a:defRPr/>
            </a:pPr>
            <a:fld id="{659DFB22-C7E9-9E4B-8431-4E4E88AD005A}" type="slidenum">
              <a:rPr lang="en-US" smtClean="0"/>
              <a:pPr>
                <a:defRPr/>
              </a:pPr>
              <a:t>5</a:t>
            </a:fld>
            <a:endParaRPr lang="en-US"/>
          </a:p>
        </p:txBody>
      </p:sp>
    </p:spTree>
    <p:extLst>
      <p:ext uri="{BB962C8B-B14F-4D97-AF65-F5344CB8AC3E}">
        <p14:creationId xmlns:p14="http://schemas.microsoft.com/office/powerpoint/2010/main" val="25650886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WTO Disputes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ea typeface="Arial" charset="0"/>
                <a:cs typeface="Arial" charset="0"/>
              </a:rPr>
              <a:t>Boeing-Airbus (see our earlier readings)</a:t>
            </a:r>
          </a:p>
          <a:p>
            <a:pPr eaLnBrk="1" hangingPunct="1"/>
            <a:r>
              <a:rPr lang="en-US" dirty="0">
                <a:cs typeface="Arial" charset="0"/>
              </a:rPr>
              <a:t>COOL dispute (Country of Origin Labeling)</a:t>
            </a:r>
          </a:p>
          <a:p>
            <a:pPr lvl="1" eaLnBrk="1" hangingPunct="1"/>
            <a:r>
              <a:rPr lang="en-US" dirty="0">
                <a:cs typeface="Arial" charset="0"/>
              </a:rPr>
              <a:t>US requires it on meat</a:t>
            </a:r>
          </a:p>
          <a:p>
            <a:pPr lvl="1" eaLnBrk="1" hangingPunct="1"/>
            <a:r>
              <a:rPr lang="en-US" dirty="0">
                <a:cs typeface="Arial" charset="0"/>
              </a:rPr>
              <a:t>Canada and Mexico objected</a:t>
            </a:r>
          </a:p>
          <a:p>
            <a:pPr lvl="1" eaLnBrk="1" hangingPunct="1"/>
            <a:r>
              <a:rPr lang="en-US" dirty="0">
                <a:cs typeface="Arial" charset="0"/>
              </a:rPr>
              <a:t>US lost</a:t>
            </a:r>
          </a:p>
          <a:p>
            <a:pPr eaLnBrk="1" hangingPunct="1"/>
            <a:r>
              <a:rPr lang="en-US" dirty="0">
                <a:cs typeface="Arial" charset="0"/>
              </a:rPr>
              <a:t>China’s “Market-economy status” for anti-dumping cases</a:t>
            </a:r>
          </a:p>
          <a:p>
            <a:pPr lvl="1" eaLnBrk="1" hangingPunct="1"/>
            <a:r>
              <a:rPr lang="en-US" dirty="0">
                <a:cs typeface="Arial" charset="0"/>
              </a:rPr>
              <a:t>China lost</a:t>
            </a:r>
            <a:endParaRPr lang="en-US" dirty="0"/>
          </a:p>
          <a:p>
            <a:pPr lvl="1"/>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50</a:t>
            </a:fld>
            <a:endParaRPr lang="en-US"/>
          </a:p>
        </p:txBody>
      </p:sp>
    </p:spTree>
    <p:extLst>
      <p:ext uri="{BB962C8B-B14F-4D97-AF65-F5344CB8AC3E}">
        <p14:creationId xmlns:p14="http://schemas.microsoft.com/office/powerpoint/2010/main" val="26624091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400" dirty="0"/>
              <a:t>Oct 25, 2017, on Fox interview with Lou Dobbs:</a:t>
            </a:r>
          </a:p>
          <a:p>
            <a:pPr lvl="1"/>
            <a:r>
              <a:rPr lang="en-US" sz="2000" dirty="0"/>
              <a:t>“The WTO, World Trade Organization, was set up for the benefit for everybody but us.”</a:t>
            </a:r>
          </a:p>
          <a:p>
            <a:pPr lvl="1"/>
            <a:r>
              <a:rPr lang="en-US" sz="2000" dirty="0"/>
              <a:t>“we lose the lawsuits, almost all of the lawsuits … within the WTO”</a:t>
            </a:r>
          </a:p>
          <a:p>
            <a:pPr eaLnBrk="1" hangingPunct="1"/>
            <a:r>
              <a:rPr lang="en-US" sz="2400" dirty="0"/>
              <a:t> In fact, like other countries, US </a:t>
            </a:r>
          </a:p>
          <a:p>
            <a:pPr lvl="1"/>
            <a:r>
              <a:rPr lang="en-US" sz="2000" dirty="0"/>
              <a:t>Wins most of the cases it brings</a:t>
            </a:r>
          </a:p>
          <a:p>
            <a:pPr lvl="1"/>
            <a:r>
              <a:rPr lang="en-US" sz="2000" dirty="0"/>
              <a:t>Loses most the cases brought against it</a:t>
            </a:r>
          </a:p>
          <a:p>
            <a:r>
              <a:rPr lang="en-US" sz="2400" dirty="0"/>
              <a:t>Since 1995, in all cases complainant has won 90%</a:t>
            </a:r>
          </a:p>
          <a:p>
            <a:pPr lvl="1"/>
            <a:r>
              <a:rPr lang="en-US" sz="2000" dirty="0"/>
              <a:t>As complainant, US has won 91%</a:t>
            </a:r>
          </a:p>
          <a:p>
            <a:pPr lvl="1"/>
            <a:r>
              <a:rPr lang="en-US" sz="2000" dirty="0"/>
              <a:t>As respondent, US has lost 89%</a:t>
            </a:r>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51</a:t>
            </a:fld>
            <a:endParaRPr lang="en-US"/>
          </a:p>
        </p:txBody>
      </p:sp>
    </p:spTree>
    <p:extLst>
      <p:ext uri="{BB962C8B-B14F-4D97-AF65-F5344CB8AC3E}">
        <p14:creationId xmlns:p14="http://schemas.microsoft.com/office/powerpoint/2010/main" val="12002968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National-Security Tariffs (on steel, aluminum)</a:t>
            </a:r>
          </a:p>
          <a:p>
            <a:pPr eaLnBrk="1" hangingPunct="1"/>
            <a:r>
              <a:rPr lang="en-US" sz="2800" dirty="0"/>
              <a:t>How will WTO rule?</a:t>
            </a:r>
          </a:p>
          <a:p>
            <a:pPr lvl="2"/>
            <a:r>
              <a:rPr lang="en-US" dirty="0"/>
              <a:t>If no, Trump will further blame WTO</a:t>
            </a:r>
          </a:p>
          <a:p>
            <a:pPr lvl="2"/>
            <a:r>
              <a:rPr lang="en-US" dirty="0"/>
              <a:t>If yes, other countries will use that excuse</a:t>
            </a:r>
          </a:p>
          <a:p>
            <a:r>
              <a:rPr lang="en-US" dirty="0"/>
              <a:t>WTO provision:  </a:t>
            </a:r>
          </a:p>
          <a:p>
            <a:pPr lvl="1"/>
            <a:r>
              <a:rPr lang="en-US" sz="1800" dirty="0"/>
              <a:t>Article XXI:  “[n]</a:t>
            </a:r>
            <a:r>
              <a:rPr lang="en-US" sz="1800" dirty="0" err="1"/>
              <a:t>othing</a:t>
            </a:r>
            <a:r>
              <a:rPr lang="en-US" sz="1800" dirty="0"/>
              <a:t> in this Agreement shall be construed . . . to prevent any contracting party from taking any action which it considers necessary for the protection of its essential security interests . . . taken in time of war or other emergency in international relations[.]”</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52</a:t>
            </a:fld>
            <a:endParaRPr lang="en-US"/>
          </a:p>
        </p:txBody>
      </p:sp>
    </p:spTree>
    <p:extLst>
      <p:ext uri="{BB962C8B-B14F-4D97-AF65-F5344CB8AC3E}">
        <p14:creationId xmlns:p14="http://schemas.microsoft.com/office/powerpoint/2010/main" val="23427476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National-Security Tariffs (on steel, aluminum)</a:t>
            </a:r>
          </a:p>
          <a:p>
            <a:pPr eaLnBrk="1" hangingPunct="1"/>
            <a:r>
              <a:rPr lang="en-US" sz="2800" dirty="0"/>
              <a:t>How will WTO rule?</a:t>
            </a:r>
          </a:p>
          <a:p>
            <a:pPr lvl="2"/>
            <a:r>
              <a:rPr lang="en-US" dirty="0"/>
              <a:t>If no, Trump will further blame WTO</a:t>
            </a:r>
          </a:p>
          <a:p>
            <a:pPr lvl="2"/>
            <a:r>
              <a:rPr lang="en-US" dirty="0"/>
              <a:t>If yes, other countries will use that excuse</a:t>
            </a:r>
          </a:p>
          <a:p>
            <a:r>
              <a:rPr lang="en-US" dirty="0"/>
              <a:t>WTO provision:  </a:t>
            </a:r>
          </a:p>
          <a:p>
            <a:pPr lvl="1"/>
            <a:r>
              <a:rPr lang="en-US" sz="1800" dirty="0"/>
              <a:t>Article XXI:  “[n]</a:t>
            </a:r>
            <a:r>
              <a:rPr lang="en-US" sz="1800" dirty="0" err="1"/>
              <a:t>othing</a:t>
            </a:r>
            <a:r>
              <a:rPr lang="en-US" sz="1800" dirty="0"/>
              <a:t> in this Agreement shall be construed . . . to prevent any contracting party from taking any </a:t>
            </a:r>
            <a:r>
              <a:rPr lang="en-US" sz="1800" dirty="0">
                <a:solidFill>
                  <a:srgbClr val="FF0000"/>
                </a:solidFill>
              </a:rPr>
              <a:t>action which it considers necessary</a:t>
            </a:r>
            <a:r>
              <a:rPr lang="en-US" sz="1800" dirty="0"/>
              <a:t> for the protection of its essential security interests . . . taken in time of war or other emergency in international relations[.]”</a:t>
            </a:r>
          </a:p>
          <a:p>
            <a:pPr lvl="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53</a:t>
            </a:fld>
            <a:endParaRPr lang="en-US"/>
          </a:p>
        </p:txBody>
      </p:sp>
    </p:spTree>
    <p:extLst>
      <p:ext uri="{BB962C8B-B14F-4D97-AF65-F5344CB8AC3E}">
        <p14:creationId xmlns:p14="http://schemas.microsoft.com/office/powerpoint/2010/main" val="293240293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Dispute Settlement Body (DSB)</a:t>
            </a:r>
          </a:p>
          <a:p>
            <a:pPr lvl="1"/>
            <a:r>
              <a:rPr lang="en-US" dirty="0"/>
              <a:t>Lacks a quorum since Dec 11, 2019</a:t>
            </a:r>
          </a:p>
          <a:p>
            <a:pPr lvl="1"/>
            <a:r>
              <a:rPr lang="en-US" dirty="0"/>
              <a:t>Trump blocked all new appointments</a:t>
            </a:r>
          </a:p>
          <a:p>
            <a:r>
              <a:rPr lang="en-US" dirty="0"/>
              <a:t>Without DSB no case can finish if it is appealed</a:t>
            </a:r>
          </a:p>
          <a:p>
            <a:r>
              <a:rPr lang="en-US" dirty="0"/>
              <a:t>Other countries are forming an alternative mechanism</a:t>
            </a:r>
          </a:p>
          <a:p>
            <a:pPr lvl="1"/>
            <a:r>
              <a:rPr lang="en-US" dirty="0"/>
              <a:t>See </a:t>
            </a:r>
            <a:r>
              <a:rPr lang="en-US" dirty="0" err="1"/>
              <a:t>Amerjee</a:t>
            </a:r>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54</a:t>
            </a:fld>
            <a:endParaRPr lang="en-US"/>
          </a:p>
        </p:txBody>
      </p:sp>
    </p:spTree>
    <p:extLst>
      <p:ext uri="{BB962C8B-B14F-4D97-AF65-F5344CB8AC3E}">
        <p14:creationId xmlns:p14="http://schemas.microsoft.com/office/powerpoint/2010/main" val="23046141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a:t>Trade war with China</a:t>
            </a:r>
          </a:p>
          <a:p>
            <a:pPr lvl="1" eaLnBrk="1" hangingPunct="1"/>
            <a:r>
              <a:rPr lang="en-US" dirty="0"/>
              <a:t>Tariffs levied under US Section 301 not consistent with GATT/WTO</a:t>
            </a:r>
          </a:p>
          <a:p>
            <a:pPr lvl="1" eaLnBrk="1" hangingPunct="1"/>
            <a:r>
              <a:rPr lang="en-US" dirty="0"/>
              <a:t>WTO panel ruled against US Sep 15, 2020</a:t>
            </a:r>
          </a:p>
          <a:p>
            <a:pPr lvl="2" eaLnBrk="1" hangingPunct="1"/>
            <a:r>
              <a:rPr lang="en-US" dirty="0"/>
              <a:t>Panel:  “Trump’s tariffs violated several global rules” (NYT)</a:t>
            </a:r>
          </a:p>
          <a:p>
            <a:pPr lvl="1" eaLnBrk="1" hangingPunct="1"/>
            <a:r>
              <a:rPr lang="en-US" dirty="0"/>
              <a:t>Case cannot be completed if US appeals</a:t>
            </a:r>
          </a:p>
          <a:p>
            <a:pPr lvl="1" eaLnBrk="1" hangingPunct="1"/>
            <a:r>
              <a:rPr lang="en-US" dirty="0"/>
              <a:t>Even without that, would WTO permission for China to levy tariffs be meaningful?</a:t>
            </a:r>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55</a:t>
            </a:fld>
            <a:endParaRPr lang="en-US"/>
          </a:p>
        </p:txBody>
      </p:sp>
    </p:spTree>
    <p:extLst>
      <p:ext uri="{BB962C8B-B14F-4D97-AF65-F5344CB8AC3E}">
        <p14:creationId xmlns:p14="http://schemas.microsoft.com/office/powerpoint/2010/main" val="129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Trump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dirty="0" err="1"/>
              <a:t>Lighthizer</a:t>
            </a:r>
            <a:r>
              <a:rPr lang="en-US" dirty="0"/>
              <a:t> (NYT 9/15/2020)</a:t>
            </a:r>
          </a:p>
          <a:p>
            <a:pPr lvl="1"/>
            <a:r>
              <a:rPr lang="en-US" dirty="0"/>
              <a:t>“This panel report confirms what the Trump administration has been saying for four years: The W.T.O. is completely inadequate to stop China’s harmful technology practices” </a:t>
            </a:r>
          </a:p>
          <a:p>
            <a:pPr lvl="1"/>
            <a:r>
              <a:rPr lang="en-US" dirty="0"/>
              <a:t>“Although the panel did not dispute the extensive evidence submitted by the United States of intellectual property theft by China, its decision shows that the W.T.O. provides no remedy for such misconduct.”</a:t>
            </a:r>
          </a:p>
          <a:p>
            <a:br>
              <a:rPr lang="en-US" b="1" dirty="0"/>
            </a:br>
            <a:endParaRPr lang="en-US" b="1" dirty="0"/>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56</a:t>
            </a:fld>
            <a:endParaRPr lang="en-US"/>
          </a:p>
        </p:txBody>
      </p:sp>
    </p:spTree>
    <p:extLst>
      <p:ext uri="{BB962C8B-B14F-4D97-AF65-F5344CB8AC3E}">
        <p14:creationId xmlns:p14="http://schemas.microsoft.com/office/powerpoint/2010/main" val="230893094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Biden and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sz="2400" dirty="0"/>
              <a:t>Biden’s “Trade Policy Agenda” (see next class) includes:</a:t>
            </a:r>
          </a:p>
          <a:p>
            <a:pPr lvl="1"/>
            <a:r>
              <a:rPr lang="en-US" sz="2000" dirty="0"/>
              <a:t>“Reengage and be a leader in international organizations, including the World Trade Organization”</a:t>
            </a:r>
          </a:p>
          <a:p>
            <a:pPr lvl="1"/>
            <a:r>
              <a:rPr lang="en-US" sz="2000" dirty="0"/>
              <a:t>Does not mention fixing the Appellate Body</a:t>
            </a:r>
          </a:p>
          <a:p>
            <a:r>
              <a:rPr lang="en-US" sz="2400" dirty="0"/>
              <a:t>But Bloomberg Feb 22 headlines:  “Biden Picks Up Where Trump Left Off in Hard-Line Stances at WTO”</a:t>
            </a:r>
          </a:p>
          <a:p>
            <a:pPr lvl="1"/>
            <a:r>
              <a:rPr lang="en-US" sz="2000" dirty="0"/>
              <a:t>Insists on “national security” exemption</a:t>
            </a:r>
          </a:p>
          <a:p>
            <a:pPr lvl="1"/>
            <a:r>
              <a:rPr lang="en-US" sz="2000" dirty="0"/>
              <a:t>“Biden administration said it would not agree to appoint new members to the WTO’s appellate body” due to “systemic concerns” with its functioning</a:t>
            </a:r>
          </a:p>
          <a:p>
            <a:endParaRPr lang="en-US" sz="2400" dirty="0"/>
          </a:p>
          <a:p>
            <a:endParaRPr lang="en-US" sz="2400" dirty="0"/>
          </a:p>
          <a:p>
            <a:pPr lvl="1"/>
            <a:endParaRPr lang="en-US" sz="20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57</a:t>
            </a:fld>
            <a:endParaRPr lang="en-US"/>
          </a:p>
        </p:txBody>
      </p:sp>
    </p:spTree>
    <p:extLst>
      <p:ext uri="{BB962C8B-B14F-4D97-AF65-F5344CB8AC3E}">
        <p14:creationId xmlns:p14="http://schemas.microsoft.com/office/powerpoint/2010/main" val="155533835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Does the WTO need fixing?  </a:t>
            </a:r>
          </a:p>
          <a:p>
            <a:pPr lvl="1"/>
            <a:r>
              <a:rPr lang="en-US" dirty="0"/>
              <a:t>Trump thought so (or just kill it)</a:t>
            </a:r>
          </a:p>
          <a:p>
            <a:pPr lvl="1"/>
            <a:r>
              <a:rPr lang="en-US" dirty="0"/>
              <a:t>Biden shares concerns about Appellate Body</a:t>
            </a:r>
          </a:p>
          <a:p>
            <a:pPr lvl="1"/>
            <a:r>
              <a:rPr lang="en-US" dirty="0"/>
              <a:t>New DG </a:t>
            </a:r>
            <a:r>
              <a:rPr lang="en-US" dirty="0" err="1"/>
              <a:t>Okonjo</a:t>
            </a:r>
            <a:r>
              <a:rPr lang="en-US" dirty="0"/>
              <a:t>-Iweala  says WTO hasn’t helped in the pandemic</a:t>
            </a:r>
          </a:p>
          <a:p>
            <a:pPr lvl="2"/>
            <a:r>
              <a:rPr lang="en-US" dirty="0"/>
              <a:t>It permits trade restrictions to protect health</a:t>
            </a:r>
          </a:p>
          <a:p>
            <a:pPr lvl="2"/>
            <a:r>
              <a:rPr lang="en-US" dirty="0"/>
              <a:t>It requires they be reported, but often they aren’t</a:t>
            </a:r>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58</a:t>
            </a:fld>
            <a:endParaRPr lang="en-US"/>
          </a:p>
        </p:txBody>
      </p:sp>
    </p:spTree>
    <p:extLst>
      <p:ext uri="{BB962C8B-B14F-4D97-AF65-F5344CB8AC3E}">
        <p14:creationId xmlns:p14="http://schemas.microsoft.com/office/powerpoint/2010/main" val="45010406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Fixing the WTO</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r>
              <a:rPr lang="en-US" dirty="0"/>
              <a:t>Does the WTO need fixing?  </a:t>
            </a:r>
          </a:p>
          <a:p>
            <a:pPr lvl="1"/>
            <a:r>
              <a:rPr lang="en-US" dirty="0"/>
              <a:t>“Intellectual property rules are too rigid, and protect pandemic profiteers over the poor”</a:t>
            </a:r>
          </a:p>
          <a:p>
            <a:pPr lvl="2"/>
            <a:r>
              <a:rPr lang="en-US" dirty="0"/>
              <a:t>Some want to drop patents for vaccines.  But DG O-I does not </a:t>
            </a:r>
          </a:p>
          <a:p>
            <a:pPr lvl="1"/>
            <a:r>
              <a:rPr lang="en-US" dirty="0"/>
              <a:t>Rodrik critiques (of both WTO and FTAs)</a:t>
            </a:r>
          </a:p>
          <a:p>
            <a:pPr lvl="2"/>
            <a:r>
              <a:rPr lang="en-US" dirty="0"/>
              <a:t>With tariffs reduced under GATT, WTO shifted from resisting import protection to promoting interests of exporters</a:t>
            </a:r>
          </a:p>
          <a:p>
            <a:pPr lvl="2"/>
            <a:r>
              <a:rPr lang="en-US" dirty="0"/>
              <a:t>GATS and TRIPs agreements were results of big business lobbying</a:t>
            </a:r>
          </a:p>
          <a:p>
            <a:pPr lvl="2"/>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59</a:t>
            </a:fld>
            <a:endParaRPr lang="en-US"/>
          </a:p>
        </p:txBody>
      </p:sp>
    </p:spTree>
    <p:extLst>
      <p:ext uri="{BB962C8B-B14F-4D97-AF65-F5344CB8AC3E}">
        <p14:creationId xmlns:p14="http://schemas.microsoft.com/office/powerpoint/2010/main" val="2308532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Outline (for 2 classes)</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The Problem</a:t>
            </a:r>
          </a:p>
          <a:p>
            <a:r>
              <a:rPr lang="en-US" dirty="0"/>
              <a:t>History</a:t>
            </a:r>
          </a:p>
          <a:p>
            <a:r>
              <a:rPr lang="en-US" dirty="0"/>
              <a:t>GATT</a:t>
            </a:r>
          </a:p>
          <a:p>
            <a:r>
              <a:rPr lang="en-US" dirty="0"/>
              <a:t>WTO</a:t>
            </a:r>
          </a:p>
          <a:p>
            <a:r>
              <a:rPr lang="en-US" dirty="0"/>
              <a:t>Issues</a:t>
            </a:r>
          </a:p>
          <a:p>
            <a:r>
              <a:rPr lang="en-US" dirty="0"/>
              <a:t>Other Institutions</a:t>
            </a:r>
          </a:p>
          <a:p>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6</a:t>
            </a:fld>
            <a:endParaRPr lang="en-US"/>
          </a:p>
        </p:txBody>
      </p:sp>
      <p:sp>
        <p:nvSpPr>
          <p:cNvPr id="6" name="Folded Corner 5">
            <a:hlinkClick r:id="rId2" action="ppaction://hlinksldjump"/>
            <a:extLst>
              <a:ext uri="{FF2B5EF4-FFF2-40B4-BE49-F238E27FC236}">
                <a16:creationId xmlns:a16="http://schemas.microsoft.com/office/drawing/2014/main" id="{25A27B03-0621-B642-994B-869F0C0BCB85}"/>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72453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0" name="Rectangle 2"/>
          <p:cNvSpPr>
            <a:spLocks noGrp="1" noChangeArrowheads="1"/>
          </p:cNvSpPr>
          <p:nvPr>
            <p:ph type="title"/>
          </p:nvPr>
        </p:nvSpPr>
        <p:spPr>
          <a:xfrm>
            <a:off x="381000" y="2590800"/>
            <a:ext cx="8229600" cy="1143000"/>
          </a:xfrm>
        </p:spPr>
        <p:txBody>
          <a:bodyPr/>
          <a:lstStyle/>
          <a:p>
            <a:pPr eaLnBrk="1" hangingPunct="1"/>
            <a:r>
              <a:rPr lang="en-US" sz="6000" b="1" dirty="0">
                <a:solidFill>
                  <a:srgbClr val="00B050"/>
                </a:solidFill>
                <a:ea typeface="ＭＳ Ｐゴシック" pitchFamily="-109" charset="-128"/>
                <a:cs typeface="ＭＳ Ｐゴシック" pitchFamily="-109" charset="-128"/>
              </a:rPr>
              <a:t>Pause for Discussion</a:t>
            </a:r>
          </a:p>
        </p:txBody>
      </p:sp>
      <p:sp>
        <p:nvSpPr>
          <p:cNvPr id="6" name="Rectangle 5"/>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1B20D08A-428A-E24B-9135-C9F18B89A3AA}"/>
              </a:ext>
            </a:extLst>
          </p:cNvPr>
          <p:cNvSpPr>
            <a:spLocks noGrp="1"/>
          </p:cNvSpPr>
          <p:nvPr>
            <p:ph type="ftr" sz="quarter" idx="11"/>
          </p:nvPr>
        </p:nvSpPr>
        <p:spPr/>
        <p:txBody>
          <a:bodyPr/>
          <a:lstStyle/>
          <a:p>
            <a:pPr>
              <a:defRPr/>
            </a:pPr>
            <a:r>
              <a:rPr lang="en-US"/>
              <a:t>Classes 7, 8: Policies and Institutions: International</a:t>
            </a:r>
          </a:p>
        </p:txBody>
      </p:sp>
      <p:sp>
        <p:nvSpPr>
          <p:cNvPr id="3" name="Slide Number Placeholder 2">
            <a:extLst>
              <a:ext uri="{FF2B5EF4-FFF2-40B4-BE49-F238E27FC236}">
                <a16:creationId xmlns:a16="http://schemas.microsoft.com/office/drawing/2014/main" id="{2EADA7F1-3977-A04D-8E41-9A8075486AAA}"/>
              </a:ext>
            </a:extLst>
          </p:cNvPr>
          <p:cNvSpPr>
            <a:spLocks noGrp="1"/>
          </p:cNvSpPr>
          <p:nvPr>
            <p:ph type="sldNum" sz="quarter" idx="12"/>
          </p:nvPr>
        </p:nvSpPr>
        <p:spPr/>
        <p:txBody>
          <a:bodyPr/>
          <a:lstStyle/>
          <a:p>
            <a:pPr>
              <a:defRPr/>
            </a:pPr>
            <a:fld id="{659DFB22-C7E9-9E4B-8431-4E4E88AD005A}" type="slidenum">
              <a:rPr lang="en-US" smtClean="0"/>
              <a:pPr>
                <a:defRPr/>
              </a:pPr>
              <a:t>60</a:t>
            </a:fld>
            <a:endParaRPr lang="en-US"/>
          </a:p>
        </p:txBody>
      </p:sp>
    </p:spTree>
    <p:extLst>
      <p:ext uri="{BB962C8B-B14F-4D97-AF65-F5344CB8AC3E}">
        <p14:creationId xmlns:p14="http://schemas.microsoft.com/office/powerpoint/2010/main" val="14835269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a:t>
            </a:r>
            <a:r>
              <a:rPr lang="en-US" dirty="0" err="1"/>
              <a:t>Amerjee</a:t>
            </a:r>
            <a:endParaRPr lang="en-US" dirty="0"/>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r>
              <a:rPr lang="en-US" dirty="0"/>
              <a:t>What does MPIA stand for, and why was the MPIA needed?</a:t>
            </a:r>
          </a:p>
          <a:p>
            <a:r>
              <a:rPr lang="en-US" dirty="0"/>
              <a:t>What countries will be bound by the MPIA?  (Who will not be bound?)</a:t>
            </a:r>
          </a:p>
          <a:p>
            <a:r>
              <a:rPr lang="en-US" dirty="0"/>
              <a:t>Who will decide cases?</a:t>
            </a:r>
          </a:p>
          <a:p>
            <a:r>
              <a:rPr lang="en-US" dirty="0"/>
              <a:t>Will this work any better than the Appellate Body?  Why or why not?</a:t>
            </a:r>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61</a:t>
            </a:fld>
            <a:endParaRPr lang="en-US"/>
          </a:p>
        </p:txBody>
      </p:sp>
    </p:spTree>
    <p:extLst>
      <p:ext uri="{BB962C8B-B14F-4D97-AF65-F5344CB8AC3E}">
        <p14:creationId xmlns:p14="http://schemas.microsoft.com/office/powerpoint/2010/main" val="41950798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587616-3EA8-5A4A-BCCC-E0675C2EAC99}"/>
              </a:ext>
            </a:extLst>
          </p:cNvPr>
          <p:cNvSpPr>
            <a:spLocks noGrp="1"/>
          </p:cNvSpPr>
          <p:nvPr>
            <p:ph type="title"/>
          </p:nvPr>
        </p:nvSpPr>
        <p:spPr/>
        <p:txBody>
          <a:bodyPr/>
          <a:lstStyle/>
          <a:p>
            <a:pPr lvl="1"/>
            <a:r>
              <a:rPr lang="en-US" dirty="0"/>
              <a:t>Questions on Rodrik</a:t>
            </a:r>
          </a:p>
        </p:txBody>
      </p:sp>
      <p:sp>
        <p:nvSpPr>
          <p:cNvPr id="3" name="Content Placeholder 2">
            <a:extLst>
              <a:ext uri="{FF2B5EF4-FFF2-40B4-BE49-F238E27FC236}">
                <a16:creationId xmlns:a16="http://schemas.microsoft.com/office/drawing/2014/main" id="{8486B655-64A1-C348-96F6-2E47C2FA9E16}"/>
              </a:ext>
            </a:extLst>
          </p:cNvPr>
          <p:cNvSpPr>
            <a:spLocks noGrp="1"/>
          </p:cNvSpPr>
          <p:nvPr>
            <p:ph idx="1"/>
          </p:nvPr>
        </p:nvSpPr>
        <p:spPr/>
        <p:txBody>
          <a:bodyPr/>
          <a:lstStyle/>
          <a:p>
            <a:pPr marL="457200" lvl="1" indent="0">
              <a:buNone/>
            </a:pPr>
            <a:r>
              <a:rPr lang="en-US" dirty="0">
                <a:solidFill>
                  <a:srgbClr val="FF0000"/>
                </a:solidFill>
              </a:rPr>
              <a:t>[NOTE:  Much of Rodrik critique is about FTAs, not WTO, so I’ll have questions on that later.]</a:t>
            </a:r>
          </a:p>
          <a:p>
            <a:r>
              <a:rPr lang="en-US" dirty="0"/>
              <a:t>How does Rodrik change the political economy of trade policy?  </a:t>
            </a:r>
          </a:p>
          <a:p>
            <a:r>
              <a:rPr lang="en-US" dirty="0"/>
              <a:t>Why are the welfare effects different?</a:t>
            </a:r>
          </a:p>
          <a:p>
            <a:r>
              <a:rPr lang="en-US" dirty="0"/>
              <a:t>What groups of companies does Rodrik criticize specifically? </a:t>
            </a:r>
          </a:p>
          <a:p>
            <a:endParaRPr lang="en-US" dirty="0"/>
          </a:p>
        </p:txBody>
      </p:sp>
      <p:sp>
        <p:nvSpPr>
          <p:cNvPr id="6" name="Rectangle 5">
            <a:extLst>
              <a:ext uri="{FF2B5EF4-FFF2-40B4-BE49-F238E27FC236}">
                <a16:creationId xmlns:a16="http://schemas.microsoft.com/office/drawing/2014/main" id="{95B7D61B-DC79-B046-A919-82226793953F}"/>
              </a:ext>
            </a:extLst>
          </p:cNvPr>
          <p:cNvSpPr/>
          <p:nvPr/>
        </p:nvSpPr>
        <p:spPr>
          <a:xfrm>
            <a:off x="0" y="0"/>
            <a:ext cx="9144000" cy="6858000"/>
          </a:xfrm>
          <a:prstGeom prst="rect">
            <a:avLst/>
          </a:prstGeom>
          <a:noFill/>
          <a:ln w="38100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ooter Placeholder 6">
            <a:extLst>
              <a:ext uri="{FF2B5EF4-FFF2-40B4-BE49-F238E27FC236}">
                <a16:creationId xmlns:a16="http://schemas.microsoft.com/office/drawing/2014/main" id="{EE0A0906-A322-4B4A-A4BB-AF263A3FC3F8}"/>
              </a:ext>
            </a:extLst>
          </p:cNvPr>
          <p:cNvSpPr>
            <a:spLocks noGrp="1"/>
          </p:cNvSpPr>
          <p:nvPr>
            <p:ph type="ftr" sz="quarter" idx="11"/>
          </p:nvPr>
        </p:nvSpPr>
        <p:spPr/>
        <p:txBody>
          <a:bodyPr/>
          <a:lstStyle/>
          <a:p>
            <a:pPr>
              <a:defRPr/>
            </a:pPr>
            <a:r>
              <a:rPr lang="en-US"/>
              <a:t>Classes 7, 8: Policies and Institutions: International</a:t>
            </a:r>
          </a:p>
        </p:txBody>
      </p:sp>
      <p:sp>
        <p:nvSpPr>
          <p:cNvPr id="4" name="Slide Number Placeholder 3">
            <a:extLst>
              <a:ext uri="{FF2B5EF4-FFF2-40B4-BE49-F238E27FC236}">
                <a16:creationId xmlns:a16="http://schemas.microsoft.com/office/drawing/2014/main" id="{B2D1ADE7-74D6-174F-BF7C-E1881A41BB92}"/>
              </a:ext>
            </a:extLst>
          </p:cNvPr>
          <p:cNvSpPr>
            <a:spLocks noGrp="1"/>
          </p:cNvSpPr>
          <p:nvPr>
            <p:ph type="sldNum" sz="quarter" idx="12"/>
          </p:nvPr>
        </p:nvSpPr>
        <p:spPr/>
        <p:txBody>
          <a:bodyPr/>
          <a:lstStyle/>
          <a:p>
            <a:pPr>
              <a:defRPr/>
            </a:pPr>
            <a:fld id="{659DFB22-C7E9-9E4B-8431-4E4E88AD005A}" type="slidenum">
              <a:rPr lang="en-US" smtClean="0"/>
              <a:pPr>
                <a:defRPr/>
              </a:pPr>
              <a:t>62</a:t>
            </a:fld>
            <a:endParaRPr lang="en-US"/>
          </a:p>
        </p:txBody>
      </p:sp>
    </p:spTree>
    <p:extLst>
      <p:ext uri="{BB962C8B-B14F-4D97-AF65-F5344CB8AC3E}">
        <p14:creationId xmlns:p14="http://schemas.microsoft.com/office/powerpoint/2010/main" val="13629018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Other International Institutions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800" dirty="0"/>
              <a:t>IMF (International Monetary Fund)</a:t>
            </a:r>
          </a:p>
          <a:p>
            <a:pPr eaLnBrk="1" hangingPunct="1"/>
            <a:r>
              <a:rPr lang="en-US" sz="2800" dirty="0"/>
              <a:t>World Bank (International Bank for Reconstruction and Development)</a:t>
            </a:r>
          </a:p>
          <a:p>
            <a:pPr eaLnBrk="1" hangingPunct="1"/>
            <a:r>
              <a:rPr lang="en-US" sz="2800" dirty="0"/>
              <a:t>G-7, G-8, G-20</a:t>
            </a:r>
          </a:p>
          <a:p>
            <a:pPr eaLnBrk="1" hangingPunct="1"/>
            <a:r>
              <a:rPr lang="en-US" sz="2800" dirty="0"/>
              <a:t>OECD (Organization for Economic Cooperation and Development)</a:t>
            </a:r>
          </a:p>
          <a:p>
            <a:pPr eaLnBrk="1" hangingPunct="1"/>
            <a:r>
              <a:rPr lang="en-US" sz="2800" dirty="0"/>
              <a:t>EU (European Union)</a:t>
            </a:r>
          </a:p>
          <a:p>
            <a:pPr eaLnBrk="1" hangingPunct="1"/>
            <a:endParaRPr lang="en-US" sz="2800" dirty="0"/>
          </a:p>
          <a:p>
            <a:pPr lvl="1" eaLnBrk="1" hangingPunct="1"/>
            <a:endParaRPr lang="en-US" dirty="0"/>
          </a:p>
          <a:p>
            <a:endParaRPr lang="en-US" dirty="0"/>
          </a:p>
          <a:p>
            <a:pPr lvl="1"/>
            <a:endParaRPr lang="en-US"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63</a:t>
            </a:fld>
            <a:endParaRPr lang="en-US"/>
          </a:p>
        </p:txBody>
      </p:sp>
    </p:spTree>
    <p:extLst>
      <p:ext uri="{BB962C8B-B14F-4D97-AF65-F5344CB8AC3E}">
        <p14:creationId xmlns:p14="http://schemas.microsoft.com/office/powerpoint/2010/main" val="1969313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950AE1-D853-3C44-8B3E-46ED53323B16}"/>
              </a:ext>
            </a:extLst>
          </p:cNvPr>
          <p:cNvSpPr>
            <a:spLocks noGrp="1"/>
          </p:cNvSpPr>
          <p:nvPr>
            <p:ph type="title"/>
          </p:nvPr>
        </p:nvSpPr>
        <p:spPr/>
        <p:txBody>
          <a:bodyPr/>
          <a:lstStyle/>
          <a:p>
            <a:r>
              <a:rPr lang="en-US" dirty="0"/>
              <a:t>Other International Institutions</a:t>
            </a:r>
          </a:p>
        </p:txBody>
      </p:sp>
      <p:sp>
        <p:nvSpPr>
          <p:cNvPr id="3" name="Content Placeholder 2">
            <a:extLst>
              <a:ext uri="{FF2B5EF4-FFF2-40B4-BE49-F238E27FC236}">
                <a16:creationId xmlns:a16="http://schemas.microsoft.com/office/drawing/2014/main" id="{01A7B190-226E-104E-8500-91EC9C7CFBF6}"/>
              </a:ext>
            </a:extLst>
          </p:cNvPr>
          <p:cNvSpPr>
            <a:spLocks noGrp="1"/>
          </p:cNvSpPr>
          <p:nvPr>
            <p:ph idx="1"/>
          </p:nvPr>
        </p:nvSpPr>
        <p:spPr/>
        <p:txBody>
          <a:bodyPr/>
          <a:lstStyle/>
          <a:p>
            <a:pPr eaLnBrk="1" hangingPunct="1"/>
            <a:r>
              <a:rPr lang="en-US" sz="2400" dirty="0"/>
              <a:t>United Nations</a:t>
            </a:r>
          </a:p>
          <a:p>
            <a:pPr lvl="1"/>
            <a:r>
              <a:rPr lang="en-US" sz="2000" dirty="0"/>
              <a:t>UNCTAD (United Nations Conference on Trade and Development)</a:t>
            </a:r>
          </a:p>
          <a:p>
            <a:pPr lvl="1"/>
            <a:r>
              <a:rPr lang="en-US" sz="2000" dirty="0"/>
              <a:t>ILO (International Labor Organization)</a:t>
            </a:r>
          </a:p>
          <a:p>
            <a:pPr lvl="1"/>
            <a:r>
              <a:rPr lang="en-US" sz="2000" dirty="0"/>
              <a:t>WIPO (World Intellectual Property Organization)</a:t>
            </a:r>
          </a:p>
          <a:p>
            <a:r>
              <a:rPr lang="en-US" sz="2400" dirty="0"/>
              <a:t>FTAs (Free Trade Agreements)</a:t>
            </a:r>
          </a:p>
          <a:p>
            <a:pPr lvl="1"/>
            <a:r>
              <a:rPr lang="en-US" sz="2000" dirty="0"/>
              <a:t>USMCA (United States Mexico Canada Agreement)</a:t>
            </a:r>
          </a:p>
          <a:p>
            <a:pPr lvl="1"/>
            <a:r>
              <a:rPr lang="en-US" sz="2000" dirty="0"/>
              <a:t>CPTPP (Comprehensive and Progressive Agreement for Trans-Pacific Partnership)</a:t>
            </a:r>
          </a:p>
          <a:p>
            <a:pPr lvl="1"/>
            <a:r>
              <a:rPr lang="en-US" sz="2000" dirty="0"/>
              <a:t>RCEP (Regional Comprehensive Economic Partnership)</a:t>
            </a:r>
          </a:p>
          <a:p>
            <a:pPr lvl="1"/>
            <a:r>
              <a:rPr lang="en-US" sz="2000" dirty="0"/>
              <a:t>Many others …</a:t>
            </a:r>
            <a:br>
              <a:rPr lang="en-US" sz="2400" b="1" dirty="0"/>
            </a:br>
            <a:endParaRPr lang="en-US" sz="2400" b="1" dirty="0"/>
          </a:p>
          <a:p>
            <a:pPr lvl="1" eaLnBrk="1" hangingPunct="1"/>
            <a:endParaRPr lang="en-US" sz="2400" dirty="0"/>
          </a:p>
          <a:p>
            <a:endParaRPr lang="en-US" sz="2800" dirty="0"/>
          </a:p>
          <a:p>
            <a:pPr lvl="1"/>
            <a:endParaRPr lang="en-US" sz="2400" dirty="0"/>
          </a:p>
        </p:txBody>
      </p:sp>
      <p:sp>
        <p:nvSpPr>
          <p:cNvPr id="4" name="Footer Placeholder 3">
            <a:extLst>
              <a:ext uri="{FF2B5EF4-FFF2-40B4-BE49-F238E27FC236}">
                <a16:creationId xmlns:a16="http://schemas.microsoft.com/office/drawing/2014/main" id="{2F94B3C0-ADB8-524F-B72E-2ED26D7FBE18}"/>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602D4142-F245-DC4A-BF87-C6D801A0BA0A}"/>
              </a:ext>
            </a:extLst>
          </p:cNvPr>
          <p:cNvSpPr>
            <a:spLocks noGrp="1"/>
          </p:cNvSpPr>
          <p:nvPr>
            <p:ph type="sldNum" sz="quarter" idx="12"/>
          </p:nvPr>
        </p:nvSpPr>
        <p:spPr/>
        <p:txBody>
          <a:bodyPr/>
          <a:lstStyle/>
          <a:p>
            <a:pPr>
              <a:defRPr/>
            </a:pPr>
            <a:fld id="{659DFB22-C7E9-9E4B-8431-4E4E88AD005A}" type="slidenum">
              <a:rPr lang="en-US" smtClean="0"/>
              <a:pPr>
                <a:defRPr/>
              </a:pPr>
              <a:t>64</a:t>
            </a:fld>
            <a:endParaRPr lang="en-US"/>
          </a:p>
        </p:txBody>
      </p:sp>
      <p:sp>
        <p:nvSpPr>
          <p:cNvPr id="6" name="Folded Corner 5">
            <a:hlinkClick r:id="rId2" action="ppaction://hlinksldjump"/>
            <a:extLst>
              <a:ext uri="{FF2B5EF4-FFF2-40B4-BE49-F238E27FC236}">
                <a16:creationId xmlns:a16="http://schemas.microsoft.com/office/drawing/2014/main" id="{6835FB40-EDBB-0546-9181-1F8EF9FA141E}"/>
              </a:ext>
            </a:extLst>
          </p:cNvPr>
          <p:cNvSpPr/>
          <p:nvPr/>
        </p:nvSpPr>
        <p:spPr>
          <a:xfrm>
            <a:off x="8216900" y="6007100"/>
            <a:ext cx="838200" cy="673100"/>
          </a:xfrm>
          <a:prstGeom prst="foldedCorner">
            <a:avLst>
              <a:gd name="adj" fmla="val 50000"/>
            </a:avLst>
          </a:prstGeom>
          <a:noFill/>
          <a:ln w="57150">
            <a:solidFill>
              <a:srgbClr val="7030A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567471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The Problem</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Countries think they can benefit themselves at the expense of others by using tariffs</a:t>
            </a:r>
          </a:p>
          <a:p>
            <a:r>
              <a:rPr lang="en-US" dirty="0"/>
              <a:t>But they all lose if all do</a:t>
            </a:r>
          </a:p>
          <a:p>
            <a:r>
              <a:rPr lang="en-US" dirty="0"/>
              <a:t>It’s a Prisoners’ Dilemma</a:t>
            </a:r>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7</a:t>
            </a:fld>
            <a:endParaRPr lang="en-US"/>
          </a:p>
        </p:txBody>
      </p:sp>
    </p:spTree>
    <p:extLst>
      <p:ext uri="{BB962C8B-B14F-4D97-AF65-F5344CB8AC3E}">
        <p14:creationId xmlns:p14="http://schemas.microsoft.com/office/powerpoint/2010/main" val="126282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37294-B001-8540-AC2B-0E141408B2FF}"/>
              </a:ext>
            </a:extLst>
          </p:cNvPr>
          <p:cNvSpPr>
            <a:spLocks noGrp="1"/>
          </p:cNvSpPr>
          <p:nvPr>
            <p:ph type="title"/>
          </p:nvPr>
        </p:nvSpPr>
        <p:spPr/>
        <p:txBody>
          <a:bodyPr/>
          <a:lstStyle/>
          <a:p>
            <a:r>
              <a:rPr lang="en-US" dirty="0"/>
              <a:t>The Problem of Trade Warfare</a:t>
            </a:r>
          </a:p>
        </p:txBody>
      </p:sp>
      <p:graphicFrame>
        <p:nvGraphicFramePr>
          <p:cNvPr id="6" name="Content Placeholder 5">
            <a:extLst>
              <a:ext uri="{FF2B5EF4-FFF2-40B4-BE49-F238E27FC236}">
                <a16:creationId xmlns:a16="http://schemas.microsoft.com/office/drawing/2014/main" id="{6A9A1F13-A83E-8746-ACD1-DB89B2039F28}"/>
              </a:ext>
            </a:extLst>
          </p:cNvPr>
          <p:cNvGraphicFramePr>
            <a:graphicFrameLocks noGrp="1"/>
          </p:cNvGraphicFramePr>
          <p:nvPr>
            <p:ph idx="1"/>
            <p:extLst>
              <p:ext uri="{D42A27DB-BD31-4B8C-83A1-F6EECF244321}">
                <p14:modId xmlns:p14="http://schemas.microsoft.com/office/powerpoint/2010/main" val="3368697796"/>
              </p:ext>
            </p:extLst>
          </p:nvPr>
        </p:nvGraphicFramePr>
        <p:xfrm>
          <a:off x="1905000" y="2286000"/>
          <a:ext cx="5334000" cy="2225040"/>
        </p:xfrm>
        <a:graphic>
          <a:graphicData uri="http://schemas.openxmlformats.org/drawingml/2006/table">
            <a:tbl>
              <a:tblPr firstRow="1" bandRow="1">
                <a:tableStyleId>{F5AB1C69-6EDB-4FF4-983F-18BD219EF322}</a:tableStyleId>
              </a:tblPr>
              <a:tblGrid>
                <a:gridCol w="889000">
                  <a:extLst>
                    <a:ext uri="{9D8B030D-6E8A-4147-A177-3AD203B41FA5}">
                      <a16:colId xmlns:a16="http://schemas.microsoft.com/office/drawing/2014/main" val="4289822531"/>
                    </a:ext>
                  </a:extLst>
                </a:gridCol>
                <a:gridCol w="889000">
                  <a:extLst>
                    <a:ext uri="{9D8B030D-6E8A-4147-A177-3AD203B41FA5}">
                      <a16:colId xmlns:a16="http://schemas.microsoft.com/office/drawing/2014/main" val="827599671"/>
                    </a:ext>
                  </a:extLst>
                </a:gridCol>
                <a:gridCol w="889000">
                  <a:extLst>
                    <a:ext uri="{9D8B030D-6E8A-4147-A177-3AD203B41FA5}">
                      <a16:colId xmlns:a16="http://schemas.microsoft.com/office/drawing/2014/main" val="2150330256"/>
                    </a:ext>
                  </a:extLst>
                </a:gridCol>
                <a:gridCol w="889000">
                  <a:extLst>
                    <a:ext uri="{9D8B030D-6E8A-4147-A177-3AD203B41FA5}">
                      <a16:colId xmlns:a16="http://schemas.microsoft.com/office/drawing/2014/main" val="2356179554"/>
                    </a:ext>
                  </a:extLst>
                </a:gridCol>
                <a:gridCol w="889000">
                  <a:extLst>
                    <a:ext uri="{9D8B030D-6E8A-4147-A177-3AD203B41FA5}">
                      <a16:colId xmlns:a16="http://schemas.microsoft.com/office/drawing/2014/main" val="134355675"/>
                    </a:ext>
                  </a:extLst>
                </a:gridCol>
                <a:gridCol w="889000">
                  <a:extLst>
                    <a:ext uri="{9D8B030D-6E8A-4147-A177-3AD203B41FA5}">
                      <a16:colId xmlns:a16="http://schemas.microsoft.com/office/drawing/2014/main" val="3824736325"/>
                    </a:ext>
                  </a:extLst>
                </a:gridCol>
              </a:tblGrid>
              <a:tr h="370840">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b="0" dirty="0">
                          <a:solidFill>
                            <a:schemeClr val="tx1"/>
                          </a:solidFill>
                        </a:rPr>
                        <a:t>Japan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noFill/>
                      <a:prstDash val="solid"/>
                      <a:round/>
                      <a:headEnd type="none" w="med" len="med"/>
                      <a:tailEnd type="none" w="med" len="me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469707545"/>
                  </a:ext>
                </a:extLst>
              </a:tr>
              <a:tr h="370840">
                <a:tc>
                  <a:txBody>
                    <a:bodyPr/>
                    <a:lstStyle/>
                    <a:p>
                      <a:r>
                        <a:rPr lang="en-US" dirty="0">
                          <a:solidFill>
                            <a:schemeClr val="tx1"/>
                          </a:solidFill>
                        </a:rPr>
                        <a:t>US</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b="1"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gridSpan="2">
                  <a:txBody>
                    <a:bodyPr/>
                    <a:lstStyle/>
                    <a:p>
                      <a:pPr algn="ctr"/>
                      <a:r>
                        <a:rPr lang="en-US" dirty="0">
                          <a:solidFill>
                            <a:schemeClr val="tx1"/>
                          </a:solidFill>
                        </a:rPr>
                        <a:t>Free Trade</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dirty="0">
                          <a:solidFill>
                            <a:schemeClr val="tx1"/>
                          </a:solidFill>
                        </a:rPr>
                        <a:t>Protection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2260839"/>
                  </a:ext>
                </a:extLst>
              </a:tr>
              <a:tr h="370840">
                <a:tc rowSpan="2" gridSpan="2">
                  <a:txBody>
                    <a:bodyPr/>
                    <a:lstStyle/>
                    <a:p>
                      <a:pPr algn="r">
                        <a:spcBef>
                          <a:spcPts val="0"/>
                        </a:spcBef>
                      </a:pPr>
                      <a:endParaRPr lang="en-US" dirty="0">
                        <a:solidFill>
                          <a:schemeClr val="tx1"/>
                        </a:solidFill>
                      </a:endParaRPr>
                    </a:p>
                    <a:p>
                      <a:pPr algn="r">
                        <a:spcBef>
                          <a:spcPts val="0"/>
                        </a:spcBef>
                      </a:pPr>
                      <a:r>
                        <a:rPr lang="en-US" dirty="0">
                          <a:solidFill>
                            <a:schemeClr val="tx1"/>
                          </a:solidFill>
                        </a:rPr>
                        <a:t>Free Trade</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20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69863423"/>
                  </a:ext>
                </a:extLst>
              </a:tr>
              <a:tr h="370840">
                <a:tc gridSpan="2"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r>
                        <a:rPr lang="en-US" dirty="0">
                          <a:solidFill>
                            <a:schemeClr val="tx1"/>
                          </a:solidFill>
                        </a:rPr>
                        <a:t>–10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810039319"/>
                  </a:ext>
                </a:extLst>
              </a:tr>
              <a:tr h="370840">
                <a:tc rowSpan="2" gridSpan="2">
                  <a:txBody>
                    <a:bodyPr/>
                    <a:lstStyle/>
                    <a:p>
                      <a:pPr algn="r">
                        <a:spcBef>
                          <a:spcPts val="0"/>
                        </a:spcBef>
                      </a:pPr>
                      <a:endParaRPr lang="en-US" dirty="0">
                        <a:solidFill>
                          <a:schemeClr val="tx1"/>
                        </a:solidFill>
                      </a:endParaRPr>
                    </a:p>
                    <a:p>
                      <a:pPr algn="r">
                        <a:spcBef>
                          <a:spcPts val="0"/>
                        </a:spcBef>
                      </a:pPr>
                      <a:r>
                        <a:rPr lang="en-US" dirty="0">
                          <a:solidFill>
                            <a:schemeClr val="tx1"/>
                          </a:solidFill>
                        </a:rPr>
                        <a:t>Protection</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h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–10</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pPr algn="r"/>
                      <a:r>
                        <a:rPr lang="en-US" dirty="0">
                          <a:solidFill>
                            <a:schemeClr val="tx1"/>
                          </a:solidFill>
                        </a:rPr>
                        <a:t>–5</a:t>
                      </a: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40179197"/>
                  </a:ext>
                </a:extLst>
              </a:tr>
              <a:tr h="370840">
                <a:tc gridSpan="2"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vMerge="1">
                  <a:txBody>
                    <a:bodyPr/>
                    <a:lstStyle/>
                    <a:p>
                      <a:endParaRPr lang="en-US"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chemeClr val="tx1"/>
                          </a:solidFill>
                        </a:rPr>
                        <a:t>20</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tc>
                  <a:txBody>
                    <a:bodyPr/>
                    <a:lstStyle/>
                    <a:p>
                      <a:r>
                        <a:rPr lang="en-US" dirty="0">
                          <a:solidFill>
                            <a:schemeClr val="tx1"/>
                          </a:solidFill>
                        </a:rPr>
                        <a:t>–5</a:t>
                      </a: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dirty="0">
                        <a:solidFill>
                          <a:schemeClr val="tx1"/>
                        </a:solidFill>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ap="flat" cmpd="sng" algn="ctr">
                      <a:solidFill>
                        <a:schemeClr val="tx1"/>
                      </a:solidFill>
                      <a:prstDash val="solid"/>
                      <a:round/>
                      <a:headEnd type="none" w="med" len="med"/>
                      <a:tailEnd type="none" w="med" len="med"/>
                    </a:lnTlToBr>
                    <a:lnBlToTr w="12700" cmpd="sng">
                      <a:noFill/>
                      <a:prstDash val="solid"/>
                    </a:lnBlToTr>
                  </a:tcPr>
                </a:tc>
                <a:extLst>
                  <a:ext uri="{0D108BD9-81ED-4DB2-BD59-A6C34878D82A}">
                    <a16:rowId xmlns:a16="http://schemas.microsoft.com/office/drawing/2014/main" val="1629201982"/>
                  </a:ext>
                </a:extLst>
              </a:tr>
            </a:tbl>
          </a:graphicData>
        </a:graphic>
      </p:graphicFrame>
      <p:sp>
        <p:nvSpPr>
          <p:cNvPr id="4" name="Footer Placeholder 3">
            <a:extLst>
              <a:ext uri="{FF2B5EF4-FFF2-40B4-BE49-F238E27FC236}">
                <a16:creationId xmlns:a16="http://schemas.microsoft.com/office/drawing/2014/main" id="{FE6B3594-68FE-3342-915B-0BF023A264E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2886CDD4-63FC-654F-B9FC-0C305F96A4CC}"/>
              </a:ext>
            </a:extLst>
          </p:cNvPr>
          <p:cNvSpPr>
            <a:spLocks noGrp="1"/>
          </p:cNvSpPr>
          <p:nvPr>
            <p:ph type="sldNum" sz="quarter" idx="12"/>
          </p:nvPr>
        </p:nvSpPr>
        <p:spPr/>
        <p:txBody>
          <a:bodyPr/>
          <a:lstStyle/>
          <a:p>
            <a:pPr>
              <a:defRPr/>
            </a:pPr>
            <a:fld id="{659DFB22-C7E9-9E4B-8431-4E4E88AD005A}" type="slidenum">
              <a:rPr lang="en-US" smtClean="0"/>
              <a:pPr>
                <a:defRPr/>
              </a:pPr>
              <a:t>8</a:t>
            </a:fld>
            <a:endParaRPr lang="en-US"/>
          </a:p>
        </p:txBody>
      </p:sp>
      <p:sp>
        <p:nvSpPr>
          <p:cNvPr id="7" name="Oval 6">
            <a:extLst>
              <a:ext uri="{FF2B5EF4-FFF2-40B4-BE49-F238E27FC236}">
                <a16:creationId xmlns:a16="http://schemas.microsoft.com/office/drawing/2014/main" id="{BFC66A70-B85A-3047-BF61-19A07B8A0D2B}"/>
              </a:ext>
            </a:extLst>
          </p:cNvPr>
          <p:cNvSpPr/>
          <p:nvPr/>
        </p:nvSpPr>
        <p:spPr>
          <a:xfrm rot="20547860">
            <a:off x="5222090" y="3823941"/>
            <a:ext cx="2209800" cy="609600"/>
          </a:xfrm>
          <a:prstGeom prst="ellipse">
            <a:avLst/>
          </a:prstGeom>
          <a:noFill/>
          <a:ln w="762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B4FE2F0-7F18-7E47-B601-E2C0F36B846B}"/>
              </a:ext>
            </a:extLst>
          </p:cNvPr>
          <p:cNvSpPr txBox="1"/>
          <p:nvPr/>
        </p:nvSpPr>
        <p:spPr>
          <a:xfrm>
            <a:off x="5410200" y="4572000"/>
            <a:ext cx="2971800" cy="461665"/>
          </a:xfrm>
          <a:prstGeom prst="rect">
            <a:avLst/>
          </a:prstGeom>
          <a:noFill/>
        </p:spPr>
        <p:txBody>
          <a:bodyPr wrap="square" rtlCol="0">
            <a:spAutoFit/>
          </a:bodyPr>
          <a:lstStyle/>
          <a:p>
            <a:r>
              <a:rPr lang="en-US" sz="2400" dirty="0">
                <a:solidFill>
                  <a:srgbClr val="FF0000"/>
                </a:solidFill>
              </a:rPr>
              <a:t>(Nash) Equilibrium</a:t>
            </a:r>
          </a:p>
        </p:txBody>
      </p:sp>
    </p:spTree>
    <p:extLst>
      <p:ext uri="{BB962C8B-B14F-4D97-AF65-F5344CB8AC3E}">
        <p14:creationId xmlns:p14="http://schemas.microsoft.com/office/powerpoint/2010/main" val="233576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1748E-B12B-B048-91FC-14FB49BBA295}"/>
              </a:ext>
            </a:extLst>
          </p:cNvPr>
          <p:cNvSpPr>
            <a:spLocks noGrp="1"/>
          </p:cNvSpPr>
          <p:nvPr>
            <p:ph type="title"/>
          </p:nvPr>
        </p:nvSpPr>
        <p:spPr/>
        <p:txBody>
          <a:bodyPr/>
          <a:lstStyle/>
          <a:p>
            <a:r>
              <a:rPr lang="en-US" dirty="0"/>
              <a:t>The Outcome</a:t>
            </a:r>
          </a:p>
        </p:txBody>
      </p:sp>
      <p:sp>
        <p:nvSpPr>
          <p:cNvPr id="3" name="Content Placeholder 2">
            <a:extLst>
              <a:ext uri="{FF2B5EF4-FFF2-40B4-BE49-F238E27FC236}">
                <a16:creationId xmlns:a16="http://schemas.microsoft.com/office/drawing/2014/main" id="{D46E532A-9383-2A4A-9E9A-362A581A1E39}"/>
              </a:ext>
            </a:extLst>
          </p:cNvPr>
          <p:cNvSpPr>
            <a:spLocks noGrp="1"/>
          </p:cNvSpPr>
          <p:nvPr>
            <p:ph idx="1"/>
          </p:nvPr>
        </p:nvSpPr>
        <p:spPr/>
        <p:txBody>
          <a:bodyPr/>
          <a:lstStyle/>
          <a:p>
            <a:r>
              <a:rPr lang="en-US" dirty="0"/>
              <a:t>Countries use tariffs, and all are worse off</a:t>
            </a:r>
          </a:p>
          <a:p>
            <a:r>
              <a:rPr lang="en-US" dirty="0"/>
              <a:t>The solution:  Cooperation</a:t>
            </a:r>
          </a:p>
          <a:p>
            <a:pPr lvl="1"/>
            <a:r>
              <a:rPr lang="en-US" dirty="0"/>
              <a:t>Bilateral</a:t>
            </a:r>
          </a:p>
          <a:p>
            <a:pPr lvl="2"/>
            <a:r>
              <a:rPr lang="en-US" dirty="0"/>
              <a:t>Pairs of countries agree to reduce tariffs on each other</a:t>
            </a:r>
          </a:p>
          <a:p>
            <a:pPr lvl="2"/>
            <a:r>
              <a:rPr lang="en-US" dirty="0"/>
              <a:t>They worry that partners will later do better deals with others</a:t>
            </a:r>
          </a:p>
          <a:p>
            <a:pPr lvl="2"/>
            <a:r>
              <a:rPr lang="en-US" dirty="0"/>
              <a:t>So they promise “Most Favored Nation”</a:t>
            </a:r>
          </a:p>
          <a:p>
            <a:pPr marL="1371600" lvl="3" indent="0">
              <a:buNone/>
            </a:pPr>
            <a:r>
              <a:rPr lang="en-US" dirty="0"/>
              <a:t>= Promise partners the best they do later for others</a:t>
            </a:r>
          </a:p>
          <a:p>
            <a:pPr lvl="1"/>
            <a:r>
              <a:rPr lang="en-US" dirty="0"/>
              <a:t>Multilateral:  GATT, and later WTO </a:t>
            </a:r>
          </a:p>
          <a:p>
            <a:pPr lvl="1"/>
            <a:endParaRPr lang="en-US" dirty="0"/>
          </a:p>
        </p:txBody>
      </p:sp>
      <p:sp>
        <p:nvSpPr>
          <p:cNvPr id="4" name="Footer Placeholder 3">
            <a:extLst>
              <a:ext uri="{FF2B5EF4-FFF2-40B4-BE49-F238E27FC236}">
                <a16:creationId xmlns:a16="http://schemas.microsoft.com/office/drawing/2014/main" id="{1E505809-D215-B24F-9E2A-C33D7C099797}"/>
              </a:ext>
            </a:extLst>
          </p:cNvPr>
          <p:cNvSpPr>
            <a:spLocks noGrp="1"/>
          </p:cNvSpPr>
          <p:nvPr>
            <p:ph type="ftr" sz="quarter" idx="11"/>
          </p:nvPr>
        </p:nvSpPr>
        <p:spPr/>
        <p:txBody>
          <a:bodyPr/>
          <a:lstStyle/>
          <a:p>
            <a:pPr>
              <a:defRPr/>
            </a:pPr>
            <a:r>
              <a:rPr lang="en-US"/>
              <a:t>Classes 7, 8: Policies and Institutions: International</a:t>
            </a:r>
          </a:p>
        </p:txBody>
      </p:sp>
      <p:sp>
        <p:nvSpPr>
          <p:cNvPr id="5" name="Slide Number Placeholder 4">
            <a:extLst>
              <a:ext uri="{FF2B5EF4-FFF2-40B4-BE49-F238E27FC236}">
                <a16:creationId xmlns:a16="http://schemas.microsoft.com/office/drawing/2014/main" id="{7F4C5E3D-2694-5846-A8C3-1930E954836E}"/>
              </a:ext>
            </a:extLst>
          </p:cNvPr>
          <p:cNvSpPr>
            <a:spLocks noGrp="1"/>
          </p:cNvSpPr>
          <p:nvPr>
            <p:ph type="sldNum" sz="quarter" idx="12"/>
          </p:nvPr>
        </p:nvSpPr>
        <p:spPr/>
        <p:txBody>
          <a:bodyPr/>
          <a:lstStyle/>
          <a:p>
            <a:pPr>
              <a:defRPr/>
            </a:pPr>
            <a:fld id="{659DFB22-C7E9-9E4B-8431-4E4E88AD005A}" type="slidenum">
              <a:rPr lang="en-US" smtClean="0"/>
              <a:pPr>
                <a:defRPr/>
              </a:pPr>
              <a:t>9</a:t>
            </a:fld>
            <a:endParaRPr lang="en-US"/>
          </a:p>
        </p:txBody>
      </p:sp>
    </p:spTree>
    <p:extLst>
      <p:ext uri="{BB962C8B-B14F-4D97-AF65-F5344CB8AC3E}">
        <p14:creationId xmlns:p14="http://schemas.microsoft.com/office/powerpoint/2010/main" val="1239417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107025</TotalTime>
  <Words>3382</Words>
  <Application>Microsoft Macintosh PowerPoint</Application>
  <PresentationFormat>On-screen Show (4:3)</PresentationFormat>
  <Paragraphs>584</Paragraphs>
  <Slides>64</Slides>
  <Notes>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64</vt:i4>
      </vt:variant>
    </vt:vector>
  </HeadingPairs>
  <TitlesOfParts>
    <vt:vector size="69" baseType="lpstr">
      <vt:lpstr>Arial</vt:lpstr>
      <vt:lpstr>Arial (Body)</vt:lpstr>
      <vt:lpstr>Calibri</vt:lpstr>
      <vt:lpstr>Cambria Math</vt:lpstr>
      <vt:lpstr>Default Design</vt:lpstr>
      <vt:lpstr>Classes 7, 8  Policies and Institutions: International  by Alan V. Deardorff University of Michigan 2021</vt:lpstr>
      <vt:lpstr>Announcement</vt:lpstr>
      <vt:lpstr>Announcement</vt:lpstr>
      <vt:lpstr>Announcement</vt:lpstr>
      <vt:lpstr>Announcement</vt:lpstr>
      <vt:lpstr>Outline (for 2 classes)</vt:lpstr>
      <vt:lpstr>The Problem</vt:lpstr>
      <vt:lpstr>The Problem of Trade Warfare</vt:lpstr>
      <vt:lpstr>The Outcome</vt:lpstr>
      <vt:lpstr>PowerPoint Presentation</vt:lpstr>
      <vt:lpstr>Figure 10.5 The U.S. Tariff Rate</vt:lpstr>
      <vt:lpstr>History</vt:lpstr>
      <vt:lpstr>PowerPoint Presentation</vt:lpstr>
      <vt:lpstr>PowerPoint Presentation</vt:lpstr>
      <vt:lpstr>History</vt:lpstr>
      <vt:lpstr>History</vt:lpstr>
      <vt:lpstr>Pause for Discussion</vt:lpstr>
      <vt:lpstr>Questions on KOM</vt:lpstr>
      <vt:lpstr>GATT</vt:lpstr>
      <vt:lpstr>GATT Negotiations</vt:lpstr>
      <vt:lpstr>GATT Negotiations</vt:lpstr>
      <vt:lpstr>GATT Negotiations</vt:lpstr>
      <vt:lpstr>Pause for Discussion</vt:lpstr>
      <vt:lpstr>Questions on Jackson</vt:lpstr>
      <vt:lpstr>WTO</vt:lpstr>
      <vt:lpstr>PowerPoint Presentation</vt:lpstr>
      <vt:lpstr>Pause for Discussion</vt:lpstr>
      <vt:lpstr>Questions on Norman</vt:lpstr>
      <vt:lpstr>Questions on Economist,  “WTO has a new chief”</vt:lpstr>
      <vt:lpstr>WTO</vt:lpstr>
      <vt:lpstr>PowerPoint Presentation</vt:lpstr>
      <vt:lpstr>WTO</vt:lpstr>
      <vt:lpstr>Pause for Discussion</vt:lpstr>
      <vt:lpstr>Questions on Alden</vt:lpstr>
      <vt:lpstr>Discussion Question</vt:lpstr>
      <vt:lpstr>WTO</vt:lpstr>
      <vt:lpstr>WTO Functions</vt:lpstr>
      <vt:lpstr>WTO Functions</vt:lpstr>
      <vt:lpstr>WTO Functions</vt:lpstr>
      <vt:lpstr>WTO Functions</vt:lpstr>
      <vt:lpstr>WTO Functions</vt:lpstr>
      <vt:lpstr>Pause for Discussion</vt:lpstr>
      <vt:lpstr>Questions on Jackson</vt:lpstr>
      <vt:lpstr>WTO Early Issues</vt:lpstr>
      <vt:lpstr>PowerPoint Presentation</vt:lpstr>
      <vt:lpstr>WTO Early Issues</vt:lpstr>
      <vt:lpstr>WTO Early Issues</vt:lpstr>
      <vt:lpstr>WTO Early Issues</vt:lpstr>
      <vt:lpstr>WTO Disputes</vt:lpstr>
      <vt:lpstr>WTO Disputes</vt:lpstr>
      <vt:lpstr>Trump and the WTO</vt:lpstr>
      <vt:lpstr>Trump and the WTO</vt:lpstr>
      <vt:lpstr>Trump and the WTO</vt:lpstr>
      <vt:lpstr>Trump and the WTO</vt:lpstr>
      <vt:lpstr>Trump and the WTO</vt:lpstr>
      <vt:lpstr>Trump and the WTO</vt:lpstr>
      <vt:lpstr>Biden and the WTO</vt:lpstr>
      <vt:lpstr>Fixing the WTO</vt:lpstr>
      <vt:lpstr>Fixing the WTO</vt:lpstr>
      <vt:lpstr>Pause for Discussion</vt:lpstr>
      <vt:lpstr>Questions on Amerjee</vt:lpstr>
      <vt:lpstr>Questions on Rodrik</vt:lpstr>
      <vt:lpstr>Other International Institutions</vt:lpstr>
      <vt:lpstr>Other International Institutions</vt:lpstr>
    </vt:vector>
  </TitlesOfParts>
  <Company>University of Michigan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 International Economics Introduction and Overview</dc:title>
  <dc:creator>Ford School</dc:creator>
  <cp:lastModifiedBy>Deardorff, Alan</cp:lastModifiedBy>
  <cp:revision>179</cp:revision>
  <cp:lastPrinted>2021-09-23T14:04:56Z</cp:lastPrinted>
  <dcterms:created xsi:type="dcterms:W3CDTF">2011-01-03T19:29:08Z</dcterms:created>
  <dcterms:modified xsi:type="dcterms:W3CDTF">2021-09-28T17:26:53Z</dcterms:modified>
</cp:coreProperties>
</file>